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tmp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804" r:id="rId1"/>
  </p:sldMasterIdLst>
  <p:notesMasterIdLst>
    <p:notesMasterId r:id="rId43"/>
  </p:notesMasterIdLst>
  <p:handoutMasterIdLst>
    <p:handoutMasterId r:id="rId44"/>
  </p:handoutMasterIdLst>
  <p:sldIdLst>
    <p:sldId id="256" r:id="rId2"/>
    <p:sldId id="257" r:id="rId3"/>
    <p:sldId id="258" r:id="rId4"/>
    <p:sldId id="259" r:id="rId5"/>
    <p:sldId id="260" r:id="rId6"/>
    <p:sldId id="261" r:id="rId7"/>
    <p:sldId id="270" r:id="rId8"/>
    <p:sldId id="301" r:id="rId9"/>
    <p:sldId id="264" r:id="rId10"/>
    <p:sldId id="272" r:id="rId11"/>
    <p:sldId id="271" r:id="rId12"/>
    <p:sldId id="268" r:id="rId13"/>
    <p:sldId id="275" r:id="rId14"/>
    <p:sldId id="273" r:id="rId15"/>
    <p:sldId id="274" r:id="rId16"/>
    <p:sldId id="265" r:id="rId17"/>
    <p:sldId id="277" r:id="rId18"/>
    <p:sldId id="279" r:id="rId19"/>
    <p:sldId id="280" r:id="rId20"/>
    <p:sldId id="276" r:id="rId21"/>
    <p:sldId id="278" r:id="rId22"/>
    <p:sldId id="285" r:id="rId23"/>
    <p:sldId id="284" r:id="rId24"/>
    <p:sldId id="281" r:id="rId25"/>
    <p:sldId id="266" r:id="rId26"/>
    <p:sldId id="282" r:id="rId27"/>
    <p:sldId id="288" r:id="rId28"/>
    <p:sldId id="299" r:id="rId29"/>
    <p:sldId id="289" r:id="rId30"/>
    <p:sldId id="300" r:id="rId31"/>
    <p:sldId id="286" r:id="rId32"/>
    <p:sldId id="290" r:id="rId33"/>
    <p:sldId id="293" r:id="rId34"/>
    <p:sldId id="294" r:id="rId35"/>
    <p:sldId id="262" r:id="rId36"/>
    <p:sldId id="283" r:id="rId37"/>
    <p:sldId id="267" r:id="rId38"/>
    <p:sldId id="269" r:id="rId39"/>
    <p:sldId id="298" r:id="rId40"/>
    <p:sldId id="296" r:id="rId41"/>
    <p:sldId id="297" r:id="rId4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343" autoAdjust="0"/>
  </p:normalViewPr>
  <p:slideViewPr>
    <p:cSldViewPr snapToGrid="0">
      <p:cViewPr varScale="1">
        <p:scale>
          <a:sx n="70" d="100"/>
          <a:sy n="70" d="100"/>
        </p:scale>
        <p:origin x="660" y="5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84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3" d="100"/>
          <a:sy n="53" d="100"/>
        </p:scale>
        <p:origin x="2844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image" Target="../media/image4.wmf"/><Relationship Id="rId1" Type="http://schemas.openxmlformats.org/officeDocument/2006/relationships/image" Target="../media/image3.wmf"/><Relationship Id="rId4" Type="http://schemas.openxmlformats.org/officeDocument/2006/relationships/image" Target="../media/image6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smtClean="0"/>
              <a:t>Extension of PBS Monitoring tool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7FD810-40D5-495C-86DF-554417183C5A}" type="datetimeFigureOut">
              <a:rPr lang="en-US" smtClean="0"/>
              <a:t>2/15/2016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465A4C-1E0B-48CF-A14F-C2C35F16E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847751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smtClean="0"/>
              <a:t>Extension of PBS Monitoring tool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380C20-39EA-400E-81FD-5006ACAE08FB}" type="datetimeFigureOut">
              <a:rPr lang="en-US" smtClean="0"/>
              <a:t>2/15/2016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70F9B3-537D-4FB0-805D-0629ACBE3A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974826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Extension of PBS Monitoring tool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0F9B3-537D-4FB0-805D-0629ACBE3AB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357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2EF87-4F4E-4A91-AF54-4F5E3DBD59A7}" type="datetime1">
              <a:rPr lang="en-US" smtClean="0"/>
              <a:t>2/15/2016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r>
              <a:rPr lang="en-US" smtClean="0"/>
              <a:t>University of Applied Sciences Hof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46790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8C7C37-5CC0-44B6-BA17-4ADC9EDD11F7}" type="datetime1">
              <a:rPr lang="en-US" smtClean="0"/>
              <a:t>2/15/2016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Applied Sciences Hof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95048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4F76D8-7BAF-4678-A1EC-67E5E05DEDCD}" type="datetime1">
              <a:rPr lang="en-US" smtClean="0"/>
              <a:t>2/15/2016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Applied Sciences Hof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36614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B9684-46F3-4FA0-BEC1-BBE9234F9DCC}" type="datetime1">
              <a:rPr lang="en-US" smtClean="0"/>
              <a:t>2/15/2016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Applied Sciences Hof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3467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5F703-C5EB-4F6A-886B-054FC41ECDC1}" type="datetime1">
              <a:rPr lang="en-US" smtClean="0"/>
              <a:t>2/15/2016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Applied Sciences Hof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1576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5D073-7830-4380-8FE9-D6C8C48C3C8B}" type="datetime1">
              <a:rPr lang="en-US" smtClean="0"/>
              <a:t>2/15/2016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Applied Sciences Hof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9178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82F87-E8BD-4934-A366-EA7F0532D563}" type="datetime1">
              <a:rPr lang="en-US" smtClean="0"/>
              <a:t>2/15/2016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Applied Sciences Hof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54510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36269-EDDC-4F9E-A3B8-294E9ED0C807}" type="datetime1">
              <a:rPr lang="en-US" smtClean="0"/>
              <a:t>2/15/2016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Applied Sciences Hof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639115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96ADC-057D-4B58-B5BD-4E4A61792E79}" type="datetime1">
              <a:rPr lang="en-US" smtClean="0"/>
              <a:t>2/15/2016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Applied Sciences Hof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34183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CB6ECC-76B5-4515-8ABF-7832D3466774}" type="datetime1">
              <a:rPr lang="en-US" smtClean="0"/>
              <a:t>2/15/2016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Applied Sciences Hof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18148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35FBC-A166-4C9B-B6CC-EE17E098BC73}" type="datetime1">
              <a:rPr lang="en-US" smtClean="0"/>
              <a:t>2/15/2016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Applied Sciences Hof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7974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4B44C-EBAE-4DAB-9071-F45855784F8C}" type="datetime1">
              <a:rPr lang="en-US" smtClean="0"/>
              <a:t>2/15/2016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Applied Sciences Hof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71008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F4D31-57D9-408E-A8F4-B9D05373DE93}" type="datetime1">
              <a:rPr lang="en-US" smtClean="0"/>
              <a:t>2/15/2016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Applied Sciences Hof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89706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7A2FC-D250-41F8-B121-F2D65F38B077}" type="datetime1">
              <a:rPr lang="en-US" smtClean="0"/>
              <a:t>2/15/2016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Applied Sciences Hof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13507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96504-EA32-4D71-BDD2-D286895D44FB}" type="datetime1">
              <a:rPr lang="en-US" smtClean="0"/>
              <a:t>2/15/2016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Applied Sciences Hof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3557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35DBF-263C-4735-8A7B-3A18458A8754}" type="datetime1">
              <a:rPr lang="en-US" smtClean="0"/>
              <a:t>2/15/2016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Applied Sciences Hof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250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C0A23-3539-495C-B044-29A1E173A5CC}" type="datetime1">
              <a:rPr lang="en-US" smtClean="0"/>
              <a:t>2/15/2016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Applied Sciences Hof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97145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2BD0C84F-93D9-4090-AC0F-38C5F3190A47}" type="datetime1">
              <a:rPr lang="en-US" smtClean="0"/>
              <a:t>2/15/2016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r>
              <a:rPr lang="en-US" smtClean="0"/>
              <a:t>University of Applied Sciences Hof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042575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  <p:sldLayoutId id="2147483816" r:id="rId12"/>
    <p:sldLayoutId id="2147483817" r:id="rId13"/>
    <p:sldLayoutId id="2147483818" r:id="rId14"/>
    <p:sldLayoutId id="2147483819" r:id="rId15"/>
    <p:sldLayoutId id="2147483820" r:id="rId16"/>
    <p:sldLayoutId id="2147483821" r:id="rId17"/>
  </p:sldLayoutIdLst>
  <p:hf hdr="0" dt="0"/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mp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mp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mp"/><Relationship Id="rId2" Type="http://schemas.openxmlformats.org/officeDocument/2006/relationships/image" Target="../media/image27.tmp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9.tmp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tmp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mp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6.wmf"/><Relationship Id="rId3" Type="http://schemas.openxmlformats.org/officeDocument/2006/relationships/oleObject" Target="../embeddings/oleObject1.bin"/><Relationship Id="rId7" Type="http://schemas.openxmlformats.org/officeDocument/2006/relationships/image" Target="../media/image7.jpeg"/><Relationship Id="rId12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7.bin"/><Relationship Id="rId1" Type="http://schemas.openxmlformats.org/officeDocument/2006/relationships/vmlDrawing" Target="../drawings/vmlDrawing1.vml"/><Relationship Id="rId6" Type="http://schemas.openxmlformats.org/officeDocument/2006/relationships/image" Target="../media/image4.wmf"/><Relationship Id="rId11" Type="http://schemas.openxmlformats.org/officeDocument/2006/relationships/image" Target="../media/image5.wmf"/><Relationship Id="rId5" Type="http://schemas.openxmlformats.org/officeDocument/2006/relationships/oleObject" Target="../embeddings/oleObject2.bin"/><Relationship Id="rId15" Type="http://schemas.openxmlformats.org/officeDocument/2006/relationships/oleObject" Target="../embeddings/oleObject6.bin"/><Relationship Id="rId10" Type="http://schemas.openxmlformats.org/officeDocument/2006/relationships/oleObject" Target="../embeddings/oleObject3.bin"/><Relationship Id="rId4" Type="http://schemas.openxmlformats.org/officeDocument/2006/relationships/image" Target="../media/image3.wmf"/><Relationship Id="rId9" Type="http://schemas.openxmlformats.org/officeDocument/2006/relationships/image" Target="../media/image9.png"/><Relationship Id="rId14" Type="http://schemas.openxmlformats.org/officeDocument/2006/relationships/oleObject" Target="../embeddings/oleObject5.bin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fn.de/fileadmin/3Beratung/DFN-Forum2/115.pdf" TargetMode="External"/><Relationship Id="rId2" Type="http://schemas.openxmlformats.org/officeDocument/2006/relationships/image" Target="../media/image33.tmp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m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98879" y="1425053"/>
            <a:ext cx="5426158" cy="1371600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Cambria" panose="02040503050406030204" pitchFamily="18" charset="0"/>
              </a:rPr>
              <a:t>Extension of PBS Monitoring Tool</a:t>
            </a:r>
            <a:endParaRPr lang="en-US" dirty="0">
              <a:latin typeface="Cambria" panose="02040503050406030204" pitchFamily="18" charset="0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half" idx="2"/>
          </p:nvPr>
        </p:nvSpPr>
        <p:spPr>
          <a:xfrm>
            <a:off x="4498879" y="2796653"/>
            <a:ext cx="5426158" cy="255327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>
                <a:latin typeface="Cambria" panose="02040503050406030204" pitchFamily="18" charset="0"/>
              </a:rPr>
              <a:t>Internship:	Tool Developer within IT</a:t>
            </a:r>
          </a:p>
          <a:p>
            <a:r>
              <a:rPr lang="en-US" dirty="0" smtClean="0">
                <a:latin typeface="Cambria" panose="02040503050406030204" pitchFamily="18" charset="0"/>
              </a:rPr>
              <a:t>Name:		Shruti Kulkarni</a:t>
            </a:r>
          </a:p>
          <a:p>
            <a:r>
              <a:rPr lang="en-US" dirty="0" smtClean="0">
                <a:latin typeface="Cambria" panose="02040503050406030204" pitchFamily="18" charset="0"/>
              </a:rPr>
              <a:t>Advisor:		Prof.Dr Martin Thost</a:t>
            </a:r>
          </a:p>
          <a:p>
            <a:r>
              <a:rPr lang="en-US" dirty="0" smtClean="0">
                <a:latin typeface="Cambria" panose="02040503050406030204" pitchFamily="18" charset="0"/>
              </a:rPr>
              <a:t>Supervisor:		Mr. Michael Salzmann</a:t>
            </a:r>
          </a:p>
          <a:p>
            <a:r>
              <a:rPr lang="en-US" dirty="0" smtClean="0">
                <a:latin typeface="Cambria" panose="02040503050406030204" pitchFamily="18" charset="0"/>
              </a:rPr>
              <a:t>Subject:		Software Validation</a:t>
            </a:r>
          </a:p>
          <a:p>
            <a:r>
              <a:rPr lang="en-US" dirty="0" smtClean="0">
                <a:latin typeface="Cambria" panose="02040503050406030204" pitchFamily="18" charset="0"/>
              </a:rPr>
              <a:t>Company:	Airbus Helicopters </a:t>
            </a:r>
            <a:r>
              <a:rPr lang="en-US" dirty="0" smtClean="0">
                <a:latin typeface="Cambria" panose="02040503050406030204" pitchFamily="18" charset="0"/>
              </a:rPr>
              <a:t>GmbH</a:t>
            </a:r>
          </a:p>
          <a:p>
            <a:r>
              <a:rPr lang="en-US" smtClean="0">
                <a:latin typeface="Cambria" panose="02040503050406030204" pitchFamily="18" charset="0"/>
              </a:rPr>
              <a:t>Date:			15.02.2016</a:t>
            </a:r>
            <a:endParaRPr lang="en-US" dirty="0" smtClean="0">
              <a:latin typeface="Cambria" panose="02040503050406030204" pitchFamily="18" charset="0"/>
            </a:endParaRPr>
          </a:p>
          <a:p>
            <a:endParaRPr lang="en-US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81991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28" name="Freeform 6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9" name="Freeform 7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30" name="Freeform 8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31" name="Freeform 9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32" name="Freeform 10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33" name="Freeform 11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4278928" cy="1371599"/>
          </a:xfrm>
        </p:spPr>
        <p:txBody>
          <a:bodyPr>
            <a:normAutofit/>
          </a:bodyPr>
          <a:lstStyle/>
          <a:p>
            <a:r>
              <a:rPr lang="de-DE" dirty="0" smtClean="0"/>
              <a:t>PuTTY</a:t>
            </a:r>
            <a:endParaRPr lang="en-US" dirty="0"/>
          </a:p>
        </p:txBody>
      </p:sp>
      <p:sp>
        <p:nvSpPr>
          <p:cNvPr id="26" name="Content Placeholder 25"/>
          <p:cNvSpPr>
            <a:spLocks noGrp="1"/>
          </p:cNvSpPr>
          <p:nvPr>
            <p:ph idx="1"/>
          </p:nvPr>
        </p:nvSpPr>
        <p:spPr>
          <a:xfrm>
            <a:off x="1484310" y="2105025"/>
            <a:ext cx="4278929" cy="3686176"/>
          </a:xfrm>
        </p:spPr>
        <p:txBody>
          <a:bodyPr>
            <a:normAutofit/>
          </a:bodyPr>
          <a:lstStyle/>
          <a:p>
            <a:r>
              <a:rPr lang="de-DE" dirty="0" smtClean="0">
                <a:latin typeface="Cambria" panose="02040503050406030204" pitchFamily="18" charset="0"/>
              </a:rPr>
              <a:t>User </a:t>
            </a:r>
            <a:r>
              <a:rPr lang="de-DE" dirty="0" err="1" smtClean="0">
                <a:latin typeface="Cambria" panose="02040503050406030204" pitchFamily="18" charset="0"/>
              </a:rPr>
              <a:t>connection</a:t>
            </a:r>
            <a:r>
              <a:rPr lang="de-DE" dirty="0" smtClean="0">
                <a:latin typeface="Cambria" panose="02040503050406030204" pitchFamily="18" charset="0"/>
              </a:rPr>
              <a:t> </a:t>
            </a:r>
            <a:r>
              <a:rPr lang="de-DE" dirty="0" err="1" smtClean="0">
                <a:latin typeface="Cambria" panose="02040503050406030204" pitchFamily="18" charset="0"/>
              </a:rPr>
              <a:t>to</a:t>
            </a:r>
            <a:r>
              <a:rPr lang="de-DE" dirty="0" smtClean="0">
                <a:latin typeface="Cambria" panose="02040503050406030204" pitchFamily="18" charset="0"/>
              </a:rPr>
              <a:t> </a:t>
            </a:r>
            <a:r>
              <a:rPr lang="de-DE" dirty="0" err="1" smtClean="0">
                <a:latin typeface="Cambria" panose="02040503050406030204" pitchFamily="18" charset="0"/>
              </a:rPr>
              <a:t>server</a:t>
            </a:r>
            <a:endParaRPr lang="de-DE" dirty="0" smtClean="0">
              <a:latin typeface="Cambria" panose="02040503050406030204" pitchFamily="18" charset="0"/>
            </a:endParaRPr>
          </a:p>
          <a:p>
            <a:r>
              <a:rPr lang="de-DE" dirty="0" smtClean="0">
                <a:latin typeface="Cambria" panose="02040503050406030204" pitchFamily="18" charset="0"/>
              </a:rPr>
              <a:t>Remote </a:t>
            </a:r>
            <a:r>
              <a:rPr lang="de-DE" dirty="0" err="1" smtClean="0">
                <a:latin typeface="Cambria" panose="02040503050406030204" pitchFamily="18" charset="0"/>
              </a:rPr>
              <a:t>login</a:t>
            </a:r>
            <a:endParaRPr lang="de-DE" dirty="0" smtClean="0">
              <a:latin typeface="Cambria" panose="02040503050406030204" pitchFamily="18" charset="0"/>
            </a:endParaRPr>
          </a:p>
          <a:p>
            <a:r>
              <a:rPr lang="de-DE" dirty="0" err="1" smtClean="0">
                <a:latin typeface="Cambria" panose="02040503050406030204" pitchFamily="18" charset="0"/>
              </a:rPr>
              <a:t>Submit</a:t>
            </a:r>
            <a:r>
              <a:rPr lang="de-DE" dirty="0" smtClean="0">
                <a:latin typeface="Cambria" panose="02040503050406030204" pitchFamily="18" charset="0"/>
              </a:rPr>
              <a:t> </a:t>
            </a:r>
            <a:r>
              <a:rPr lang="de-DE" dirty="0" err="1" smtClean="0">
                <a:latin typeface="Cambria" panose="02040503050406030204" pitchFamily="18" charset="0"/>
              </a:rPr>
              <a:t>their</a:t>
            </a:r>
            <a:r>
              <a:rPr lang="de-DE" dirty="0" smtClean="0">
                <a:latin typeface="Cambria" panose="02040503050406030204" pitchFamily="18" charset="0"/>
              </a:rPr>
              <a:t> </a:t>
            </a:r>
            <a:r>
              <a:rPr lang="de-DE" dirty="0" err="1" smtClean="0">
                <a:latin typeface="Cambria" panose="02040503050406030204" pitchFamily="18" charset="0"/>
              </a:rPr>
              <a:t>calculations</a:t>
            </a:r>
            <a:r>
              <a:rPr lang="de-DE" dirty="0" smtClean="0">
                <a:latin typeface="Cambria" panose="02040503050406030204" pitchFamily="18" charset="0"/>
              </a:rPr>
              <a:t> </a:t>
            </a:r>
            <a:r>
              <a:rPr lang="de-DE" dirty="0" err="1" smtClean="0">
                <a:latin typeface="Cambria" panose="02040503050406030204" pitchFamily="18" charset="0"/>
              </a:rPr>
              <a:t>to</a:t>
            </a:r>
            <a:r>
              <a:rPr lang="de-DE" dirty="0" smtClean="0">
                <a:latin typeface="Cambria" panose="02040503050406030204" pitchFamily="18" charset="0"/>
              </a:rPr>
              <a:t> </a:t>
            </a:r>
            <a:r>
              <a:rPr lang="de-DE" dirty="0" err="1" smtClean="0">
                <a:latin typeface="Cambria" panose="02040503050406030204" pitchFamily="18" charset="0"/>
              </a:rPr>
              <a:t>specific</a:t>
            </a:r>
            <a:r>
              <a:rPr lang="de-DE" dirty="0" smtClean="0">
                <a:latin typeface="Cambria" panose="02040503050406030204" pitchFamily="18" charset="0"/>
              </a:rPr>
              <a:t> </a:t>
            </a:r>
            <a:r>
              <a:rPr lang="de-DE" dirty="0" err="1" smtClean="0">
                <a:latin typeface="Cambria" panose="02040503050406030204" pitchFamily="18" charset="0"/>
              </a:rPr>
              <a:t>the</a:t>
            </a:r>
            <a:r>
              <a:rPr lang="de-DE" dirty="0" smtClean="0">
                <a:latin typeface="Cambria" panose="02040503050406030204" pitchFamily="18" charset="0"/>
              </a:rPr>
              <a:t> </a:t>
            </a:r>
            <a:r>
              <a:rPr lang="de-DE" dirty="0" err="1" smtClean="0">
                <a:latin typeface="Cambria" panose="02040503050406030204" pitchFamily="18" charset="0"/>
              </a:rPr>
              <a:t>server</a:t>
            </a:r>
            <a:r>
              <a:rPr lang="de-DE" dirty="0" smtClean="0">
                <a:latin typeface="Cambria" panose="02040503050406030204" pitchFamily="18" charset="0"/>
              </a:rPr>
              <a:t> </a:t>
            </a:r>
          </a:p>
          <a:p>
            <a:r>
              <a:rPr lang="de-DE" dirty="0" smtClean="0">
                <a:latin typeface="Cambria" panose="02040503050406030204" pitchFamily="18" charset="0"/>
              </a:rPr>
              <a:t>Main </a:t>
            </a:r>
            <a:r>
              <a:rPr lang="de-DE" dirty="0" err="1" smtClean="0">
                <a:latin typeface="Cambria" panose="02040503050406030204" pitchFamily="18" charset="0"/>
              </a:rPr>
              <a:t>task</a:t>
            </a:r>
            <a:r>
              <a:rPr lang="de-DE" dirty="0" smtClean="0">
                <a:latin typeface="Cambria" panose="02040503050406030204" pitchFamily="18" charset="0"/>
              </a:rPr>
              <a:t> </a:t>
            </a:r>
            <a:r>
              <a:rPr lang="de-DE" dirty="0" err="1" smtClean="0">
                <a:latin typeface="Cambria" panose="02040503050406030204" pitchFamily="18" charset="0"/>
              </a:rPr>
              <a:t>to</a:t>
            </a:r>
            <a:r>
              <a:rPr lang="de-DE" dirty="0" smtClean="0">
                <a:latin typeface="Cambria" panose="02040503050406030204" pitchFamily="18" charset="0"/>
              </a:rPr>
              <a:t> </a:t>
            </a:r>
            <a:r>
              <a:rPr lang="de-DE" dirty="0" err="1" smtClean="0">
                <a:latin typeface="Cambria" panose="02040503050406030204" pitchFamily="18" charset="0"/>
              </a:rPr>
              <a:t>automate</a:t>
            </a:r>
            <a:r>
              <a:rPr lang="de-DE" dirty="0" smtClean="0">
                <a:latin typeface="Cambria" panose="02040503050406030204" pitchFamily="18" charset="0"/>
              </a:rPr>
              <a:t> </a:t>
            </a:r>
            <a:r>
              <a:rPr lang="de-DE" dirty="0" err="1" smtClean="0">
                <a:latin typeface="Cambria" panose="02040503050406030204" pitchFamily="18" charset="0"/>
              </a:rPr>
              <a:t>the</a:t>
            </a:r>
            <a:r>
              <a:rPr lang="de-DE" dirty="0" smtClean="0">
                <a:latin typeface="Cambria" panose="02040503050406030204" pitchFamily="18" charset="0"/>
              </a:rPr>
              <a:t> </a:t>
            </a:r>
            <a:r>
              <a:rPr lang="de-DE" dirty="0" err="1" smtClean="0">
                <a:latin typeface="Cambria" panose="02040503050406030204" pitchFamily="18" charset="0"/>
              </a:rPr>
              <a:t>process</a:t>
            </a:r>
            <a:r>
              <a:rPr lang="de-DE" dirty="0" smtClean="0">
                <a:latin typeface="Cambria" panose="02040503050406030204" pitchFamily="18" charset="0"/>
              </a:rPr>
              <a:t> </a:t>
            </a:r>
            <a:r>
              <a:rPr lang="de-DE" dirty="0" err="1" smtClean="0">
                <a:latin typeface="Cambria" panose="02040503050406030204" pitchFamily="18" charset="0"/>
              </a:rPr>
              <a:t>and</a:t>
            </a:r>
            <a:r>
              <a:rPr lang="de-DE" dirty="0" smtClean="0">
                <a:latin typeface="Cambria" panose="02040503050406030204" pitchFamily="18" charset="0"/>
              </a:rPr>
              <a:t> </a:t>
            </a:r>
            <a:r>
              <a:rPr lang="de-DE" dirty="0" err="1" smtClean="0">
                <a:latin typeface="Cambria" panose="02040503050406030204" pitchFamily="18" charset="0"/>
              </a:rPr>
              <a:t>provide</a:t>
            </a:r>
            <a:r>
              <a:rPr lang="de-DE" dirty="0" smtClean="0">
                <a:latin typeface="Cambria" panose="02040503050406030204" pitchFamily="18" charset="0"/>
              </a:rPr>
              <a:t> </a:t>
            </a:r>
            <a:r>
              <a:rPr lang="de-DE" dirty="0" err="1" smtClean="0">
                <a:latin typeface="Cambria" panose="02040503050406030204" pitchFamily="18" charset="0"/>
              </a:rPr>
              <a:t>it</a:t>
            </a:r>
            <a:r>
              <a:rPr lang="de-DE" dirty="0" smtClean="0">
                <a:latin typeface="Cambria" panose="02040503050406030204" pitchFamily="18" charset="0"/>
              </a:rPr>
              <a:t> </a:t>
            </a:r>
            <a:r>
              <a:rPr lang="de-DE" dirty="0" err="1" smtClean="0">
                <a:latin typeface="Cambria" panose="02040503050406030204" pitchFamily="18" charset="0"/>
              </a:rPr>
              <a:t>from</a:t>
            </a:r>
            <a:r>
              <a:rPr lang="de-DE" dirty="0" smtClean="0">
                <a:latin typeface="Cambria" panose="02040503050406030204" pitchFamily="18" charset="0"/>
              </a:rPr>
              <a:t>  </a:t>
            </a:r>
            <a:r>
              <a:rPr lang="de-DE" dirty="0" err="1" smtClean="0">
                <a:latin typeface="Cambria" panose="02040503050406030204" pitchFamily="18" charset="0"/>
              </a:rPr>
              <a:t>frontend</a:t>
            </a:r>
            <a:endParaRPr lang="de-DE" dirty="0" smtClean="0">
              <a:latin typeface="Cambria" panose="02040503050406030204" pitchFamily="18" charset="0"/>
            </a:endParaRPr>
          </a:p>
          <a:p>
            <a:r>
              <a:rPr lang="de-DE" dirty="0" smtClean="0">
                <a:latin typeface="Cambria" panose="02040503050406030204" pitchFamily="18" charset="0"/>
              </a:rPr>
              <a:t>Motive </a:t>
            </a:r>
            <a:r>
              <a:rPr lang="de-DE" dirty="0" err="1" smtClean="0">
                <a:latin typeface="Cambria" panose="02040503050406030204" pitchFamily="18" charset="0"/>
              </a:rPr>
              <a:t>to</a:t>
            </a:r>
            <a:r>
              <a:rPr lang="de-DE" dirty="0" smtClean="0">
                <a:latin typeface="Cambria" panose="02040503050406030204" pitchFamily="18" charset="0"/>
              </a:rPr>
              <a:t> </a:t>
            </a:r>
            <a:r>
              <a:rPr lang="de-DE" dirty="0" err="1" smtClean="0">
                <a:latin typeface="Cambria" panose="02040503050406030204" pitchFamily="18" charset="0"/>
              </a:rPr>
              <a:t>avoid</a:t>
            </a:r>
            <a:r>
              <a:rPr lang="de-DE" dirty="0" smtClean="0">
                <a:latin typeface="Cambria" panose="02040503050406030204" pitchFamily="18" charset="0"/>
              </a:rPr>
              <a:t> PuTTY</a:t>
            </a:r>
            <a:endParaRPr lang="en-US" dirty="0">
              <a:latin typeface="Cambria" panose="02040503050406030204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University of Applied Sciences Hof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4FAB73BC-B049-4115-A692-8D63A059BFB8}" type="slidenum">
              <a:rPr lang="en-US" smtClean="0"/>
              <a:t>10</a:t>
            </a:fld>
            <a:endParaRPr lang="en-US" dirty="0"/>
          </a:p>
        </p:txBody>
      </p:sp>
      <p:sp>
        <p:nvSpPr>
          <p:cNvPr id="34" name="Rounded Rectangle 3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648931"/>
            <a:ext cx="5407023" cy="5231964"/>
          </a:xfrm>
          <a:prstGeom prst="roundRect">
            <a:avLst>
              <a:gd name="adj" fmla="val 4834"/>
            </a:avLst>
          </a:prstGeom>
          <a:solidFill>
            <a:schemeClr val="bg1"/>
          </a:solidFill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0455" y="1011765"/>
            <a:ext cx="4392058" cy="4546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1959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784562" y="126243"/>
            <a:ext cx="10018713" cy="938284"/>
          </a:xfrm>
        </p:spPr>
        <p:txBody>
          <a:bodyPr/>
          <a:lstStyle/>
          <a:p>
            <a:r>
              <a:rPr lang="en-US" b="1" dirty="0">
                <a:solidFill>
                  <a:srgbClr val="333333"/>
                </a:solidFill>
                <a:latin typeface="arial" panose="020B0604020202020204" pitchFamily="34" charset="0"/>
              </a:rPr>
              <a:t>PBS Shell </a:t>
            </a:r>
            <a:r>
              <a:rPr lang="en-US" b="1" dirty="0" smtClean="0">
                <a:solidFill>
                  <a:srgbClr val="333333"/>
                </a:solidFill>
                <a:latin typeface="arial" panose="020B0604020202020204" pitchFamily="34" charset="0"/>
              </a:rPr>
              <a:t>Commands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484310" y="859809"/>
            <a:ext cx="10170877" cy="4931392"/>
          </a:xfrm>
        </p:spPr>
        <p:txBody>
          <a:bodyPr>
            <a:normAutofit/>
          </a:bodyPr>
          <a:lstStyle/>
          <a:p>
            <a:r>
              <a:rPr lang="en-US" sz="1900" dirty="0" smtClean="0">
                <a:latin typeface="Cambria" panose="02040503050406030204" pitchFamily="18" charset="0"/>
              </a:rPr>
              <a:t>When </a:t>
            </a:r>
            <a:r>
              <a:rPr lang="en-US" sz="1900" dirty="0">
                <a:latin typeface="Cambria" panose="02040503050406030204" pitchFamily="18" charset="0"/>
              </a:rPr>
              <a:t>you </a:t>
            </a:r>
            <a:r>
              <a:rPr lang="en-US" sz="1900" u="sng" dirty="0">
                <a:latin typeface="Cambria" panose="02040503050406030204" pitchFamily="18" charset="0"/>
              </a:rPr>
              <a:t>submit and monitor jobs </a:t>
            </a:r>
            <a:r>
              <a:rPr lang="en-US" sz="1900" dirty="0">
                <a:latin typeface="Cambria" panose="02040503050406030204" pitchFamily="18" charset="0"/>
              </a:rPr>
              <a:t>on compute </a:t>
            </a:r>
            <a:r>
              <a:rPr lang="en-US" sz="1900" dirty="0" smtClean="0">
                <a:latin typeface="Cambria" panose="02040503050406030204" pitchFamily="18" charset="0"/>
              </a:rPr>
              <a:t>clusters, </a:t>
            </a:r>
            <a:r>
              <a:rPr lang="en-US" sz="1900" dirty="0">
                <a:latin typeface="Cambria" panose="02040503050406030204" pitchFamily="18" charset="0"/>
              </a:rPr>
              <a:t>you are using TORQUE - a version of PBS</a:t>
            </a:r>
            <a:r>
              <a:rPr lang="en-US" sz="1900" dirty="0" smtClean="0">
                <a:latin typeface="Cambria" panose="02040503050406030204" pitchFamily="18" charset="0"/>
              </a:rPr>
              <a:t>.</a:t>
            </a:r>
            <a:endParaRPr lang="en-US" sz="1900" dirty="0">
              <a:latin typeface="Cambria" panose="02040503050406030204" pitchFamily="18" charset="0"/>
            </a:endParaRPr>
          </a:p>
          <a:p>
            <a:r>
              <a:rPr lang="en-US" sz="1900" dirty="0">
                <a:latin typeface="Cambria" panose="02040503050406030204" pitchFamily="18" charset="0"/>
              </a:rPr>
              <a:t>A popular </a:t>
            </a:r>
            <a:r>
              <a:rPr lang="en-US" sz="1900" u="sng" dirty="0">
                <a:latin typeface="Cambria" panose="02040503050406030204" pitchFamily="18" charset="0"/>
              </a:rPr>
              <a:t>open-source resource manager</a:t>
            </a:r>
            <a:r>
              <a:rPr lang="en-US" sz="1900" u="sng" dirty="0" smtClean="0">
                <a:latin typeface="Cambria" panose="02040503050406030204" pitchFamily="18" charset="0"/>
              </a:rPr>
              <a:t>,</a:t>
            </a:r>
            <a:r>
              <a:rPr lang="en-US" sz="1900" dirty="0" smtClean="0">
                <a:latin typeface="Cambria" panose="02040503050406030204" pitchFamily="18" charset="0"/>
              </a:rPr>
              <a:t> </a:t>
            </a:r>
            <a:r>
              <a:rPr lang="en-US" sz="1900" dirty="0">
                <a:latin typeface="Cambria" panose="02040503050406030204" pitchFamily="18" charset="0"/>
              </a:rPr>
              <a:t>TORQUE is used at thousands of research sites </a:t>
            </a:r>
            <a:r>
              <a:rPr lang="en-US" sz="1900" u="sng" dirty="0">
                <a:latin typeface="Cambria" panose="02040503050406030204" pitchFamily="18" charset="0"/>
              </a:rPr>
              <a:t>globally</a:t>
            </a:r>
            <a:r>
              <a:rPr lang="en-US" sz="1900" u="sng" dirty="0" smtClean="0">
                <a:latin typeface="Cambria" panose="02040503050406030204" pitchFamily="18" charset="0"/>
              </a:rPr>
              <a:t>.</a:t>
            </a:r>
          </a:p>
          <a:p>
            <a:r>
              <a:rPr lang="en-US" sz="1900" dirty="0" smtClean="0">
                <a:latin typeface="Cambria" panose="02040503050406030204" pitchFamily="18" charset="0"/>
              </a:rPr>
              <a:t> </a:t>
            </a:r>
            <a:r>
              <a:rPr lang="en-US" sz="1900" dirty="0">
                <a:latin typeface="Cambria" panose="02040503050406030204" pitchFamily="18" charset="0"/>
              </a:rPr>
              <a:t>With the </a:t>
            </a:r>
            <a:r>
              <a:rPr lang="en-US" sz="1900" u="sng" dirty="0">
                <a:latin typeface="Cambria" panose="02040503050406030204" pitchFamily="18" charset="0"/>
              </a:rPr>
              <a:t>commands </a:t>
            </a:r>
            <a:r>
              <a:rPr lang="en-US" sz="1900" dirty="0">
                <a:latin typeface="Cambria" panose="02040503050406030204" pitchFamily="18" charset="0"/>
              </a:rPr>
              <a:t>available </a:t>
            </a:r>
            <a:r>
              <a:rPr lang="en-US" sz="1900" u="sng" dirty="0">
                <a:latin typeface="Cambria" panose="02040503050406030204" pitchFamily="18" charset="0"/>
              </a:rPr>
              <a:t>through TORQUE </a:t>
            </a:r>
            <a:r>
              <a:rPr lang="en-US" sz="1900" dirty="0">
                <a:latin typeface="Cambria" panose="02040503050406030204" pitchFamily="18" charset="0"/>
              </a:rPr>
              <a:t>you can </a:t>
            </a:r>
            <a:r>
              <a:rPr lang="en-US" sz="1900" u="sng" dirty="0">
                <a:latin typeface="Cambria" panose="02040503050406030204" pitchFamily="18" charset="0"/>
              </a:rPr>
              <a:t>allocate resources, schedule and manage execution, monitor and view the status </a:t>
            </a:r>
            <a:r>
              <a:rPr lang="en-US" sz="1900" dirty="0">
                <a:latin typeface="Cambria" panose="02040503050406030204" pitchFamily="18" charset="0"/>
              </a:rPr>
              <a:t>of your jobs</a:t>
            </a:r>
            <a:r>
              <a:rPr lang="en-US" sz="1900" dirty="0" smtClean="0">
                <a:latin typeface="Cambria" panose="02040503050406030204" pitchFamily="18" charset="0"/>
              </a:rPr>
              <a:t>.</a:t>
            </a:r>
            <a:endParaRPr lang="en-US" sz="1900" dirty="0">
              <a:latin typeface="Cambria" panose="02040503050406030204" pitchFamily="18" charset="0"/>
            </a:endParaRPr>
          </a:p>
          <a:p>
            <a:r>
              <a:rPr lang="en-US" sz="1900" dirty="0">
                <a:latin typeface="Cambria" panose="02040503050406030204" pitchFamily="18" charset="0"/>
              </a:rPr>
              <a:t>Some of TORQUE's commands are </a:t>
            </a:r>
            <a:r>
              <a:rPr lang="en-US" sz="1900" u="sng" dirty="0">
                <a:latin typeface="Cambria" panose="02040503050406030204" pitchFamily="18" charset="0"/>
              </a:rPr>
              <a:t>used at the shell command line</a:t>
            </a:r>
            <a:r>
              <a:rPr lang="en-US" sz="1900" dirty="0">
                <a:latin typeface="Cambria" panose="02040503050406030204" pitchFamily="18" charset="0"/>
              </a:rPr>
              <a:t>, others are </a:t>
            </a:r>
            <a:r>
              <a:rPr lang="en-US" sz="1900" u="sng" dirty="0">
                <a:latin typeface="Cambria" panose="02040503050406030204" pitchFamily="18" charset="0"/>
              </a:rPr>
              <a:t>embedded in the shell script</a:t>
            </a:r>
            <a:r>
              <a:rPr lang="en-US" sz="1900" dirty="0">
                <a:latin typeface="Cambria" panose="02040503050406030204" pitchFamily="18" charset="0"/>
              </a:rPr>
              <a:t> that runs your program. 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Applied Sciences Hof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99506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211239"/>
          </a:xfrm>
        </p:spPr>
        <p:txBody>
          <a:bodyPr/>
          <a:lstStyle/>
          <a:p>
            <a:r>
              <a:rPr lang="en-US" dirty="0" smtClean="0">
                <a:latin typeface="Cambria" panose="02040503050406030204" pitchFamily="18" charset="0"/>
              </a:rPr>
              <a:t>Torque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07251417"/>
              </p:ext>
            </p:extLst>
          </p:nvPr>
        </p:nvGraphicFramePr>
        <p:xfrm>
          <a:off x="1484311" y="1811034"/>
          <a:ext cx="10018712" cy="4437366"/>
        </p:xfrm>
        <a:graphic>
          <a:graphicData uri="http://schemas.openxmlformats.org/drawingml/2006/table">
            <a:tbl>
              <a:tblPr/>
              <a:tblGrid>
                <a:gridCol w="5009356">
                  <a:extLst>
                    <a:ext uri="{9D8B030D-6E8A-4147-A177-3AD203B41FA5}">
                      <a16:colId xmlns:a16="http://schemas.microsoft.com/office/drawing/2014/main" val="4066842751"/>
                    </a:ext>
                  </a:extLst>
                </a:gridCol>
                <a:gridCol w="5009356">
                  <a:extLst>
                    <a:ext uri="{9D8B030D-6E8A-4147-A177-3AD203B41FA5}">
                      <a16:colId xmlns:a16="http://schemas.microsoft.com/office/drawing/2014/main" val="1618856159"/>
                    </a:ext>
                  </a:extLst>
                </a:gridCol>
              </a:tblGrid>
              <a:tr h="739561"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qsub</a:t>
                      </a:r>
                    </a:p>
                  </a:txBody>
                  <a:tcPr marL="76200" marR="76200" marT="76200" marB="762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Submit a job.</a:t>
                      </a:r>
                    </a:p>
                  </a:txBody>
                  <a:tcPr marL="76200" marR="76200" marT="76200" marB="762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77880980"/>
                  </a:ext>
                </a:extLst>
              </a:tr>
              <a:tr h="739561"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qstat</a:t>
                      </a:r>
                    </a:p>
                  </a:txBody>
                  <a:tcPr marL="76200" marR="76200" marT="76200" marB="762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</a:rPr>
                        <a:t>Monitor the status of a job.</a:t>
                      </a:r>
                    </a:p>
                  </a:txBody>
                  <a:tcPr marL="76200" marR="76200" marT="76200" marB="762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7309525"/>
                  </a:ext>
                </a:extLst>
              </a:tr>
              <a:tr h="739561"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</a:rPr>
                        <a:t>qdel</a:t>
                      </a:r>
                    </a:p>
                  </a:txBody>
                  <a:tcPr marL="76200" marR="76200" marT="76200" marB="762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</a:rPr>
                        <a:t>Terminate a job prior to its completion.</a:t>
                      </a:r>
                    </a:p>
                  </a:txBody>
                  <a:tcPr marL="76200" marR="76200" marT="76200" marB="762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3310622"/>
                  </a:ext>
                </a:extLst>
              </a:tr>
              <a:tr h="739561"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 smtClean="0">
                          <a:effectLst/>
                        </a:rPr>
                        <a:t>qhold</a:t>
                      </a:r>
                      <a:endParaRPr lang="en-US" dirty="0">
                        <a:effectLst/>
                      </a:endParaRPr>
                    </a:p>
                  </a:txBody>
                  <a:tcPr marL="76200" marR="76200" marT="76200" marB="762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 smtClean="0">
                          <a:effectLst/>
                        </a:rPr>
                        <a:t>Suspends</a:t>
                      </a:r>
                      <a:r>
                        <a:rPr lang="en-US" baseline="0" dirty="0" smtClean="0">
                          <a:effectLst/>
                        </a:rPr>
                        <a:t> the job and sends it into held state showing that the job is still running</a:t>
                      </a:r>
                      <a:endParaRPr lang="en-US" dirty="0">
                        <a:effectLst/>
                      </a:endParaRPr>
                    </a:p>
                  </a:txBody>
                  <a:tcPr marL="76200" marR="76200" marT="76200" marB="762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60038962"/>
                  </a:ext>
                </a:extLst>
              </a:tr>
              <a:tr h="739561"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 smtClean="0">
                          <a:effectLst/>
                        </a:rPr>
                        <a:t>qrls</a:t>
                      </a:r>
                      <a:endParaRPr lang="en-US" dirty="0">
                        <a:effectLst/>
                      </a:endParaRPr>
                    </a:p>
                  </a:txBody>
                  <a:tcPr marL="76200" marR="76200" marT="76200" marB="762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 smtClean="0">
                          <a:effectLst/>
                        </a:rPr>
                        <a:t>Restarts the job</a:t>
                      </a:r>
                      <a:endParaRPr lang="en-US" dirty="0">
                        <a:effectLst/>
                      </a:endParaRPr>
                    </a:p>
                  </a:txBody>
                  <a:tcPr marL="76200" marR="76200" marT="76200" marB="762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92501034"/>
                  </a:ext>
                </a:extLst>
              </a:tr>
              <a:tr h="739561"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 err="1" smtClean="0">
                          <a:effectLst/>
                        </a:rPr>
                        <a:t>qsig</a:t>
                      </a:r>
                      <a:endParaRPr lang="en-US" dirty="0">
                        <a:effectLst/>
                      </a:endParaRPr>
                    </a:p>
                  </a:txBody>
                  <a:tcPr marL="76200" marR="76200" marT="76200" marB="762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 smtClean="0">
                          <a:effectLst/>
                        </a:rPr>
                        <a:t>Suspends the job</a:t>
                      </a:r>
                      <a:endParaRPr lang="en-US" dirty="0">
                        <a:effectLst/>
                      </a:endParaRPr>
                    </a:p>
                  </a:txBody>
                  <a:tcPr marL="76200" marR="76200" marT="76200" marB="762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05672734"/>
                  </a:ext>
                </a:extLst>
              </a:tr>
            </a:tbl>
          </a:graphicData>
        </a:graphic>
      </p:graphicFrame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Applied Sciences Hof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65424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717" y="4544704"/>
            <a:ext cx="5712253" cy="705133"/>
          </a:xfrm>
        </p:spPr>
        <p:txBody>
          <a:bodyPr/>
          <a:lstStyle/>
          <a:p>
            <a:r>
              <a:rPr lang="en-US" dirty="0" smtClean="0"/>
              <a:t>Work flow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Applied Sciences Hof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13</a:t>
            </a:fld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5302250" y="0"/>
            <a:ext cx="6889750" cy="630555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TextBox 2"/>
          <p:cNvSpPr txBox="1"/>
          <p:nvPr/>
        </p:nvSpPr>
        <p:spPr>
          <a:xfrm>
            <a:off x="5677469" y="2224585"/>
            <a:ext cx="1686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2"/>
                </a:solidFill>
              </a:rPr>
              <a:t>qsub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214862" y="723330"/>
            <a:ext cx="587943" cy="35568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38513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7366" y="2869441"/>
            <a:ext cx="3005802" cy="1160109"/>
          </a:xfrm>
        </p:spPr>
        <p:txBody>
          <a:bodyPr>
            <a:normAutofit fontScale="90000"/>
          </a:bodyPr>
          <a:lstStyle/>
          <a:p>
            <a:r>
              <a:rPr lang="de-DE" dirty="0" smtClean="0">
                <a:latin typeface="Cambria" panose="02040503050406030204" pitchFamily="18" charset="0"/>
              </a:rPr>
              <a:t>PBS Resources</a:t>
            </a:r>
            <a:endParaRPr lang="en-US" dirty="0">
              <a:latin typeface="Cambria" panose="020405030504060302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04681" y="-1"/>
            <a:ext cx="7796168" cy="6701051"/>
          </a:xfrm>
        </p:spPr>
        <p:txBody>
          <a:bodyPr>
            <a:norm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In the batch script, you can </a:t>
            </a:r>
            <a:r>
              <a:rPr lang="en-US" dirty="0">
                <a:solidFill>
                  <a:srgbClr val="FF0000"/>
                </a:solidFill>
                <a:latin typeface="Cambria" panose="02040503050406030204" pitchFamily="18" charset="0"/>
              </a:rPr>
              <a:t>specify the resources</a:t>
            </a:r>
            <a:r>
              <a:rPr lang="en-US" dirty="0">
                <a:latin typeface="Cambria" panose="02040503050406030204" pitchFamily="18" charset="0"/>
              </a:rPr>
              <a:t> needed by your job. </a:t>
            </a:r>
            <a:endParaRPr lang="en-US" dirty="0" smtClean="0">
              <a:latin typeface="Cambria" panose="02040503050406030204" pitchFamily="18" charset="0"/>
            </a:endParaRPr>
          </a:p>
          <a:p>
            <a:r>
              <a:rPr lang="en-US" dirty="0" smtClean="0">
                <a:latin typeface="Cambria" panose="02040503050406030204" pitchFamily="18" charset="0"/>
              </a:rPr>
              <a:t>This </a:t>
            </a:r>
            <a:r>
              <a:rPr lang="en-US" dirty="0">
                <a:latin typeface="Cambria" panose="02040503050406030204" pitchFamily="18" charset="0"/>
              </a:rPr>
              <a:t>does not mean that you </a:t>
            </a:r>
            <a:r>
              <a:rPr lang="en-US" dirty="0" smtClean="0">
                <a:latin typeface="Cambria" panose="02040503050406030204" pitchFamily="18" charset="0"/>
              </a:rPr>
              <a:t>can just </a:t>
            </a:r>
            <a:r>
              <a:rPr lang="en-US" dirty="0">
                <a:latin typeface="Cambria" panose="02040503050406030204" pitchFamily="18" charset="0"/>
              </a:rPr>
              <a:t>specify the maximum amount of resources possible at all times</a:t>
            </a:r>
            <a:r>
              <a:rPr lang="en-US" dirty="0" smtClean="0">
                <a:latin typeface="Cambria" panose="02040503050406030204" pitchFamily="18" charset="0"/>
              </a:rPr>
              <a:t>.</a:t>
            </a:r>
          </a:p>
          <a:p>
            <a:r>
              <a:rPr lang="en-US" dirty="0" smtClean="0">
                <a:latin typeface="Cambria" panose="02040503050406030204" pitchFamily="18" charset="0"/>
              </a:rPr>
              <a:t> </a:t>
            </a:r>
            <a:r>
              <a:rPr lang="en-US" dirty="0">
                <a:latin typeface="Cambria" panose="02040503050406030204" pitchFamily="18" charset="0"/>
              </a:rPr>
              <a:t>PBS tries to </a:t>
            </a:r>
            <a:r>
              <a:rPr lang="en-US" dirty="0">
                <a:solidFill>
                  <a:srgbClr val="FF0000"/>
                </a:solidFill>
                <a:latin typeface="Cambria" panose="02040503050406030204" pitchFamily="18" charset="0"/>
              </a:rPr>
              <a:t>optimize the </a:t>
            </a:r>
            <a:r>
              <a:rPr lang="en-US" dirty="0" smtClean="0">
                <a:solidFill>
                  <a:srgbClr val="FF0000"/>
                </a:solidFill>
                <a:latin typeface="Cambria" panose="02040503050406030204" pitchFamily="18" charset="0"/>
              </a:rPr>
              <a:t>utilization of </a:t>
            </a:r>
            <a:r>
              <a:rPr lang="en-US" dirty="0">
                <a:solidFill>
                  <a:srgbClr val="FF0000"/>
                </a:solidFill>
                <a:latin typeface="Cambria" panose="02040503050406030204" pitchFamily="18" charset="0"/>
              </a:rPr>
              <a:t>resources</a:t>
            </a:r>
            <a:r>
              <a:rPr lang="en-US" dirty="0">
                <a:latin typeface="Cambria" panose="02040503050406030204" pitchFamily="18" charset="0"/>
              </a:rPr>
              <a:t> and to </a:t>
            </a:r>
            <a:r>
              <a:rPr lang="en-US" dirty="0">
                <a:solidFill>
                  <a:srgbClr val="FF0000"/>
                </a:solidFill>
                <a:latin typeface="Cambria" panose="02040503050406030204" pitchFamily="18" charset="0"/>
              </a:rPr>
              <a:t>balance the job load</a:t>
            </a:r>
            <a:r>
              <a:rPr lang="en-US" dirty="0">
                <a:latin typeface="Cambria" panose="02040503050406030204" pitchFamily="18" charset="0"/>
              </a:rPr>
              <a:t>. </a:t>
            </a:r>
            <a:endParaRPr lang="en-US" dirty="0" smtClean="0">
              <a:latin typeface="Cambria" panose="02040503050406030204" pitchFamily="18" charset="0"/>
            </a:endParaRPr>
          </a:p>
          <a:p>
            <a:r>
              <a:rPr lang="en-US" dirty="0" smtClean="0">
                <a:latin typeface="Cambria" panose="02040503050406030204" pitchFamily="18" charset="0"/>
              </a:rPr>
              <a:t>If </a:t>
            </a:r>
            <a:r>
              <a:rPr lang="en-US" dirty="0">
                <a:latin typeface="Cambria" panose="02040503050406030204" pitchFamily="18" charset="0"/>
              </a:rPr>
              <a:t>current resources does not meet your requirement, PBS will </a:t>
            </a:r>
            <a:r>
              <a:rPr lang="en-US" dirty="0" smtClean="0">
                <a:latin typeface="Cambria" panose="02040503050406030204" pitchFamily="18" charset="0"/>
              </a:rPr>
              <a:t>let your </a:t>
            </a:r>
            <a:r>
              <a:rPr lang="en-US" dirty="0">
                <a:solidFill>
                  <a:srgbClr val="FF0000"/>
                </a:solidFill>
                <a:latin typeface="Cambria" panose="02040503050406030204" pitchFamily="18" charset="0"/>
              </a:rPr>
              <a:t>job wait in the queue </a:t>
            </a:r>
            <a:r>
              <a:rPr lang="en-US" dirty="0">
                <a:latin typeface="Cambria" panose="02040503050406030204" pitchFamily="18" charset="0"/>
              </a:rPr>
              <a:t>and pick a job in the queue, whose job requirement can be satisfied by the </a:t>
            </a:r>
            <a:r>
              <a:rPr lang="en-US" dirty="0" smtClean="0">
                <a:latin typeface="Cambria" panose="02040503050406030204" pitchFamily="18" charset="0"/>
              </a:rPr>
              <a:t>current resources</a:t>
            </a:r>
            <a:r>
              <a:rPr lang="en-US" dirty="0">
                <a:latin typeface="Cambria" panose="02040503050406030204" pitchFamily="18" charset="0"/>
              </a:rPr>
              <a:t>, to run. </a:t>
            </a:r>
            <a:endParaRPr lang="en-US" dirty="0" smtClean="0">
              <a:latin typeface="Cambria" panose="02040503050406030204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Applied Sciences Hof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94590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Applied Sciences Hof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15</a:t>
            </a:fld>
            <a:endParaRPr lang="en-US" dirty="0"/>
          </a:p>
        </p:txBody>
      </p:sp>
      <p:pic>
        <p:nvPicPr>
          <p:cNvPr id="6" name="Content Placeholder 3" descr="Screen Clippi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6537" y="1"/>
            <a:ext cx="10895462" cy="6426744"/>
          </a:xfrm>
        </p:spPr>
      </p:pic>
    </p:spTree>
    <p:extLst>
      <p:ext uri="{BB962C8B-B14F-4D97-AF65-F5344CB8AC3E}">
        <p14:creationId xmlns:p14="http://schemas.microsoft.com/office/powerpoint/2010/main" val="20980095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>
                <a:latin typeface="Cambria" panose="02040503050406030204" pitchFamily="18" charset="0"/>
              </a:rPr>
              <a:t>Shell in PHP</a:t>
            </a:r>
            <a:endParaRPr lang="en-US" dirty="0">
              <a:latin typeface="Cambria" panose="020405030504060302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>
                <a:latin typeface="Cambria" panose="02040503050406030204" pitchFamily="18" charset="0"/>
              </a:rPr>
              <a:t>Shell </a:t>
            </a:r>
            <a:r>
              <a:rPr lang="de-DE" dirty="0" err="1" smtClean="0">
                <a:latin typeface="Cambria" panose="02040503050406030204" pitchFamily="18" charset="0"/>
              </a:rPr>
              <a:t>script</a:t>
            </a:r>
            <a:r>
              <a:rPr lang="de-DE" dirty="0" smtClean="0">
                <a:latin typeface="Cambria" panose="02040503050406030204" pitchFamily="18" charset="0"/>
              </a:rPr>
              <a:t> in PHP</a:t>
            </a:r>
          </a:p>
          <a:p>
            <a:r>
              <a:rPr lang="de-DE" dirty="0" err="1" smtClean="0">
                <a:latin typeface="Cambria" panose="02040503050406030204" pitchFamily="18" charset="0"/>
              </a:rPr>
              <a:t>Extracting</a:t>
            </a:r>
            <a:r>
              <a:rPr lang="de-DE" dirty="0" smtClean="0">
                <a:latin typeface="Cambria" panose="02040503050406030204" pitchFamily="18" charset="0"/>
              </a:rPr>
              <a:t> </a:t>
            </a:r>
            <a:r>
              <a:rPr lang="de-DE" dirty="0" err="1" smtClean="0">
                <a:latin typeface="Cambria" panose="02040503050406030204" pitchFamily="18" charset="0"/>
              </a:rPr>
              <a:t>data</a:t>
            </a:r>
            <a:r>
              <a:rPr lang="de-DE" dirty="0" smtClean="0">
                <a:latin typeface="Cambria" panose="02040503050406030204" pitchFamily="18" charset="0"/>
              </a:rPr>
              <a:t> </a:t>
            </a:r>
            <a:r>
              <a:rPr lang="de-DE" dirty="0" err="1" smtClean="0">
                <a:latin typeface="Cambria" panose="02040503050406030204" pitchFamily="18" charset="0"/>
              </a:rPr>
              <a:t>to</a:t>
            </a:r>
            <a:r>
              <a:rPr lang="de-DE" dirty="0" smtClean="0">
                <a:latin typeface="Cambria" panose="02040503050406030204" pitchFamily="18" charset="0"/>
              </a:rPr>
              <a:t> an </a:t>
            </a:r>
            <a:r>
              <a:rPr lang="de-DE" dirty="0" err="1" smtClean="0">
                <a:latin typeface="Cambria" panose="02040503050406030204" pitchFamily="18" charset="0"/>
              </a:rPr>
              <a:t>text</a:t>
            </a:r>
            <a:r>
              <a:rPr lang="de-DE" dirty="0" smtClean="0">
                <a:latin typeface="Cambria" panose="02040503050406030204" pitchFamily="18" charset="0"/>
              </a:rPr>
              <a:t> </a:t>
            </a:r>
            <a:r>
              <a:rPr lang="de-DE" dirty="0" err="1" smtClean="0">
                <a:latin typeface="Cambria" panose="02040503050406030204" pitchFamily="18" charset="0"/>
              </a:rPr>
              <a:t>file</a:t>
            </a:r>
            <a:endParaRPr lang="de-DE" dirty="0" smtClean="0">
              <a:latin typeface="Cambria" panose="02040503050406030204" pitchFamily="18" charset="0"/>
            </a:endParaRPr>
          </a:p>
          <a:p>
            <a:r>
              <a:rPr lang="de-DE" dirty="0" smtClean="0">
                <a:latin typeface="Cambria" panose="02040503050406030204" pitchFamily="18" charset="0"/>
              </a:rPr>
              <a:t>Reading </a:t>
            </a:r>
            <a:r>
              <a:rPr lang="de-DE" dirty="0" err="1" smtClean="0">
                <a:latin typeface="Cambria" panose="02040503050406030204" pitchFamily="18" charset="0"/>
              </a:rPr>
              <a:t>the</a:t>
            </a:r>
            <a:r>
              <a:rPr lang="de-DE" dirty="0" smtClean="0">
                <a:latin typeface="Cambria" panose="02040503050406030204" pitchFamily="18" charset="0"/>
              </a:rPr>
              <a:t> </a:t>
            </a:r>
            <a:r>
              <a:rPr lang="de-DE" dirty="0" err="1" smtClean="0">
                <a:latin typeface="Cambria" panose="02040503050406030204" pitchFamily="18" charset="0"/>
              </a:rPr>
              <a:t>entire</a:t>
            </a:r>
            <a:r>
              <a:rPr lang="de-DE" dirty="0" smtClean="0">
                <a:latin typeface="Cambria" panose="02040503050406030204" pitchFamily="18" charset="0"/>
              </a:rPr>
              <a:t> </a:t>
            </a:r>
            <a:r>
              <a:rPr lang="de-DE" dirty="0" err="1" smtClean="0">
                <a:latin typeface="Cambria" panose="02040503050406030204" pitchFamily="18" charset="0"/>
              </a:rPr>
              <a:t>text</a:t>
            </a:r>
            <a:r>
              <a:rPr lang="de-DE" dirty="0" smtClean="0">
                <a:latin typeface="Cambria" panose="02040503050406030204" pitchFamily="18" charset="0"/>
              </a:rPr>
              <a:t> </a:t>
            </a:r>
            <a:r>
              <a:rPr lang="de-DE" dirty="0" err="1" smtClean="0">
                <a:latin typeface="Cambria" panose="02040503050406030204" pitchFamily="18" charset="0"/>
              </a:rPr>
              <a:t>file</a:t>
            </a:r>
            <a:r>
              <a:rPr lang="de-DE" dirty="0" smtClean="0">
                <a:latin typeface="Cambria" panose="02040503050406030204" pitchFamily="18" charset="0"/>
              </a:rPr>
              <a:t> </a:t>
            </a:r>
            <a:r>
              <a:rPr lang="de-DE" dirty="0" err="1" smtClean="0">
                <a:latin typeface="Cambria" panose="02040503050406030204" pitchFamily="18" charset="0"/>
              </a:rPr>
              <a:t>which</a:t>
            </a:r>
            <a:r>
              <a:rPr lang="de-DE" dirty="0" smtClean="0">
                <a:latin typeface="Cambria" panose="02040503050406030204" pitchFamily="18" charset="0"/>
              </a:rPr>
              <a:t> </a:t>
            </a:r>
            <a:r>
              <a:rPr lang="de-DE" dirty="0" err="1" smtClean="0">
                <a:latin typeface="Cambria" panose="02040503050406030204" pitchFamily="18" charset="0"/>
              </a:rPr>
              <a:t>contains</a:t>
            </a:r>
            <a:r>
              <a:rPr lang="de-DE" dirty="0" smtClean="0">
                <a:latin typeface="Cambria" panose="02040503050406030204" pitchFamily="18" charset="0"/>
              </a:rPr>
              <a:t> </a:t>
            </a:r>
            <a:r>
              <a:rPr lang="de-DE" dirty="0" err="1" smtClean="0">
                <a:latin typeface="Cambria" panose="02040503050406030204" pitchFamily="18" charset="0"/>
              </a:rPr>
              <a:t>the</a:t>
            </a:r>
            <a:r>
              <a:rPr lang="de-DE" dirty="0" smtClean="0">
                <a:latin typeface="Cambria" panose="02040503050406030204" pitchFamily="18" charset="0"/>
              </a:rPr>
              <a:t> </a:t>
            </a:r>
            <a:r>
              <a:rPr lang="de-DE" dirty="0" err="1" smtClean="0">
                <a:latin typeface="Cambria" panose="02040503050406030204" pitchFamily="18" charset="0"/>
              </a:rPr>
              <a:t>output</a:t>
            </a:r>
            <a:endParaRPr lang="de-DE" dirty="0" smtClean="0">
              <a:latin typeface="Cambria" panose="02040503050406030204" pitchFamily="18" charset="0"/>
            </a:endParaRPr>
          </a:p>
          <a:p>
            <a:r>
              <a:rPr lang="de-DE" dirty="0" err="1" smtClean="0">
                <a:latin typeface="Cambria" panose="02040503050406030204" pitchFamily="18" charset="0"/>
              </a:rPr>
              <a:t>Displaying</a:t>
            </a:r>
            <a:r>
              <a:rPr lang="de-DE" dirty="0" smtClean="0">
                <a:latin typeface="Cambria" panose="02040503050406030204" pitchFamily="18" charset="0"/>
              </a:rPr>
              <a:t> </a:t>
            </a:r>
            <a:r>
              <a:rPr lang="de-DE" dirty="0" err="1" smtClean="0">
                <a:latin typeface="Cambria" panose="02040503050406030204" pitchFamily="18" charset="0"/>
              </a:rPr>
              <a:t>it</a:t>
            </a:r>
            <a:r>
              <a:rPr lang="de-DE" dirty="0" smtClean="0">
                <a:latin typeface="Cambria" panose="02040503050406030204" pitchFamily="18" charset="0"/>
              </a:rPr>
              <a:t> on </a:t>
            </a:r>
            <a:r>
              <a:rPr lang="de-DE" dirty="0" err="1" smtClean="0">
                <a:latin typeface="Cambria" panose="02040503050406030204" pitchFamily="18" charset="0"/>
              </a:rPr>
              <a:t>frontend</a:t>
            </a:r>
            <a:r>
              <a:rPr lang="de-DE" dirty="0" smtClean="0">
                <a:latin typeface="Cambria" panose="02040503050406030204" pitchFamily="18" charset="0"/>
              </a:rPr>
              <a:t> </a:t>
            </a:r>
            <a:r>
              <a:rPr lang="de-DE" dirty="0" err="1" smtClean="0">
                <a:latin typeface="Cambria" panose="02040503050406030204" pitchFamily="18" charset="0"/>
              </a:rPr>
              <a:t>and</a:t>
            </a:r>
            <a:r>
              <a:rPr lang="de-DE" dirty="0" smtClean="0">
                <a:latin typeface="Cambria" panose="02040503050406030204" pitchFamily="18" charset="0"/>
              </a:rPr>
              <a:t> </a:t>
            </a:r>
            <a:r>
              <a:rPr lang="de-DE" dirty="0" err="1" smtClean="0">
                <a:latin typeface="Cambria" panose="02040503050406030204" pitchFamily="18" charset="0"/>
              </a:rPr>
              <a:t>sorted</a:t>
            </a:r>
            <a:r>
              <a:rPr lang="de-DE" dirty="0" smtClean="0">
                <a:latin typeface="Cambria" panose="02040503050406030204" pitchFamily="18" charset="0"/>
              </a:rPr>
              <a:t> </a:t>
            </a:r>
            <a:r>
              <a:rPr lang="de-DE" dirty="0" err="1" smtClean="0">
                <a:latin typeface="Cambria" panose="02040503050406030204" pitchFamily="18" charset="0"/>
              </a:rPr>
              <a:t>into</a:t>
            </a:r>
            <a:r>
              <a:rPr lang="de-DE" dirty="0" smtClean="0">
                <a:latin typeface="Cambria" panose="02040503050406030204" pitchFamily="18" charset="0"/>
              </a:rPr>
              <a:t> </a:t>
            </a:r>
            <a:r>
              <a:rPr lang="de-DE" dirty="0" err="1" smtClean="0">
                <a:latin typeface="Cambria" panose="02040503050406030204" pitchFamily="18" charset="0"/>
              </a:rPr>
              <a:t>it‘s</a:t>
            </a:r>
            <a:r>
              <a:rPr lang="de-DE" dirty="0" smtClean="0">
                <a:latin typeface="Cambria" panose="02040503050406030204" pitchFamily="18" charset="0"/>
              </a:rPr>
              <a:t> </a:t>
            </a:r>
            <a:r>
              <a:rPr lang="de-DE" dirty="0" err="1" smtClean="0">
                <a:latin typeface="Cambria" panose="02040503050406030204" pitchFamily="18" charset="0"/>
              </a:rPr>
              <a:t>particular</a:t>
            </a:r>
            <a:r>
              <a:rPr lang="de-DE" dirty="0" smtClean="0">
                <a:latin typeface="Cambria" panose="02040503050406030204" pitchFamily="18" charset="0"/>
              </a:rPr>
              <a:t> </a:t>
            </a:r>
            <a:r>
              <a:rPr lang="de-DE" dirty="0" err="1" smtClean="0">
                <a:latin typeface="Cambria" panose="02040503050406030204" pitchFamily="18" charset="0"/>
              </a:rPr>
              <a:t>status</a:t>
            </a:r>
            <a:r>
              <a:rPr lang="de-DE" dirty="0" smtClean="0">
                <a:latin typeface="Cambria" panose="02040503050406030204" pitchFamily="18" charset="0"/>
              </a:rPr>
              <a:t> on </a:t>
            </a:r>
            <a:r>
              <a:rPr lang="de-DE" dirty="0" err="1" smtClean="0">
                <a:latin typeface="Cambria" panose="02040503050406030204" pitchFamily="18" charset="0"/>
              </a:rPr>
              <a:t>user</a:t>
            </a:r>
            <a:r>
              <a:rPr lang="de-DE" dirty="0" smtClean="0">
                <a:latin typeface="Cambria" panose="02040503050406030204" pitchFamily="18" charset="0"/>
              </a:rPr>
              <a:t> </a:t>
            </a:r>
            <a:r>
              <a:rPr lang="de-DE" dirty="0" err="1" smtClean="0">
                <a:latin typeface="Cambria" panose="02040503050406030204" pitchFamily="18" charset="0"/>
              </a:rPr>
              <a:t>demand</a:t>
            </a:r>
            <a:r>
              <a:rPr lang="de-DE" dirty="0" smtClean="0">
                <a:latin typeface="Cambria" panose="02040503050406030204" pitchFamily="18" charset="0"/>
              </a:rPr>
              <a:t>.</a:t>
            </a:r>
          </a:p>
          <a:p>
            <a:endParaRPr lang="en-US" dirty="0">
              <a:latin typeface="Cambria" panose="02040503050406030204" pitchFamily="18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latin typeface="Cambria" panose="02040503050406030204" pitchFamily="18" charset="0"/>
              </a:rPr>
              <a:t>University of Applied Sciences Hof</a:t>
            </a:r>
            <a:endParaRPr lang="en-US" dirty="0">
              <a:latin typeface="Cambria" panose="02040503050406030204" pitchFamily="18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>
                <a:latin typeface="Cambria" panose="02040503050406030204" pitchFamily="18" charset="0"/>
              </a:rPr>
              <a:t>16</a:t>
            </a:fld>
            <a:endParaRPr lang="en-US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89011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Applied Sciences Hof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17</a:t>
            </a:fld>
            <a:endParaRPr lang="en-US" dirty="0"/>
          </a:p>
        </p:txBody>
      </p:sp>
      <p:pic>
        <p:nvPicPr>
          <p:cNvPr id="27" name="Content Placeholder 26" descr="Screen Clippi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04109" y="655093"/>
            <a:ext cx="9652475" cy="5136107"/>
          </a:xfrm>
        </p:spPr>
      </p:pic>
      <p:sp>
        <p:nvSpPr>
          <p:cNvPr id="28" name="Oval 27"/>
          <p:cNvSpPr/>
          <p:nvPr/>
        </p:nvSpPr>
        <p:spPr>
          <a:xfrm>
            <a:off x="3316406" y="1719618"/>
            <a:ext cx="1078173" cy="12283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4282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Applied Sciences Hof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18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081" y="1411049"/>
            <a:ext cx="6431837" cy="4035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6055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Applied Sciences Hof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19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3129" y="1408001"/>
            <a:ext cx="6425741" cy="4041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641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ambria" panose="02040503050406030204" pitchFamily="18" charset="0"/>
              </a:rPr>
              <a:t>Objectives</a:t>
            </a:r>
            <a:endParaRPr lang="en-US" dirty="0">
              <a:latin typeface="Cambria" panose="02040503050406030204" pitchFamily="18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>
          <a:xfrm>
            <a:off x="1482724" y="3124198"/>
            <a:ext cx="5426158" cy="2225723"/>
          </a:xfrm>
        </p:spPr>
        <p:txBody>
          <a:bodyPr>
            <a:normAutofit/>
          </a:bodyPr>
          <a:lstStyle/>
          <a:p>
            <a:pPr algn="r"/>
            <a:r>
              <a:rPr lang="en-US" sz="1400" u="sng" dirty="0" smtClean="0">
                <a:latin typeface="Cambria" panose="02040503050406030204" pitchFamily="18" charset="0"/>
              </a:rPr>
              <a:t>High Performance Computing</a:t>
            </a:r>
          </a:p>
          <a:p>
            <a:pPr algn="r"/>
            <a:r>
              <a:rPr lang="en-US" sz="1400" dirty="0" smtClean="0">
                <a:latin typeface="Cambria" panose="02040503050406030204" pitchFamily="18" charset="0"/>
              </a:rPr>
              <a:t>Architecture</a:t>
            </a:r>
          </a:p>
          <a:p>
            <a:pPr algn="r"/>
            <a:r>
              <a:rPr lang="en-US" sz="1400" dirty="0" smtClean="0">
                <a:latin typeface="Cambria" panose="02040503050406030204" pitchFamily="18" charset="0"/>
              </a:rPr>
              <a:t>System Software</a:t>
            </a:r>
          </a:p>
          <a:p>
            <a:pPr algn="r"/>
            <a:r>
              <a:rPr lang="en-US" sz="1400" dirty="0" smtClean="0">
                <a:latin typeface="Cambria" panose="02040503050406030204" pitchFamily="18" charset="0"/>
              </a:rPr>
              <a:t>Programming Environments and Tools</a:t>
            </a:r>
          </a:p>
          <a:p>
            <a:pPr algn="r"/>
            <a:r>
              <a:rPr lang="en-US" sz="1400" dirty="0" smtClean="0">
                <a:latin typeface="Cambria" panose="02040503050406030204" pitchFamily="18" charset="0"/>
              </a:rPr>
              <a:t>Application</a:t>
            </a:r>
          </a:p>
          <a:p>
            <a:pPr algn="r"/>
            <a:r>
              <a:rPr lang="en-US" sz="1400" dirty="0" smtClean="0">
                <a:latin typeface="Cambria" panose="02040503050406030204" pitchFamily="18" charset="0"/>
              </a:rPr>
              <a:t>Software Validation</a:t>
            </a:r>
          </a:p>
          <a:p>
            <a:pPr algn="r"/>
            <a:endParaRPr lang="en-US" sz="1400" dirty="0">
              <a:latin typeface="Cambria" panose="02040503050406030204" pitchFamily="18" charset="0"/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100" dirty="0" smtClean="0">
                <a:latin typeface="Cambria" panose="02040503050406030204" pitchFamily="18" charset="0"/>
              </a:rPr>
              <a:t>University of Applied Sciences Hof</a:t>
            </a:r>
            <a:endParaRPr lang="en-US" sz="1100" dirty="0">
              <a:latin typeface="Cambria" panose="02040503050406030204" pitchFamily="18" charset="0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z="1100" dirty="0" smtClean="0"/>
              <a:t>2</a:t>
            </a:r>
            <a:endParaRPr lang="en-US" sz="11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9202" y="1752599"/>
            <a:ext cx="4381500" cy="32004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2316859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477643" y="3868112"/>
            <a:ext cx="2115735" cy="1752599"/>
          </a:xfrm>
        </p:spPr>
        <p:txBody>
          <a:bodyPr>
            <a:normAutofit/>
          </a:bodyPr>
          <a:lstStyle/>
          <a:p>
            <a:r>
              <a:rPr lang="de-DE" sz="2800" dirty="0" smtClean="0">
                <a:latin typeface="Cambria" panose="02040503050406030204" pitchFamily="18" charset="0"/>
              </a:rPr>
              <a:t>User </a:t>
            </a:r>
            <a:r>
              <a:rPr lang="de-DE" sz="2800" dirty="0" err="1" smtClean="0">
                <a:latin typeface="Cambria" panose="02040503050406030204" pitchFamily="18" charset="0"/>
              </a:rPr>
              <a:t>Specific</a:t>
            </a:r>
            <a:endParaRPr lang="en-US" sz="2800" dirty="0">
              <a:latin typeface="Cambria" panose="02040503050406030204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Applied Sciences Hof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20</a:t>
            </a:fld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2214563" y="0"/>
            <a:ext cx="9977437" cy="642778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100468" y="2511188"/>
            <a:ext cx="8584442" cy="178785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190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1933100" y="122830"/>
            <a:ext cx="8821336" cy="791571"/>
          </a:xfrm>
        </p:spPr>
        <p:txBody>
          <a:bodyPr>
            <a:noAutofit/>
          </a:bodyPr>
          <a:lstStyle/>
          <a:p>
            <a:r>
              <a:rPr lang="de-DE" sz="4800" dirty="0" smtClean="0">
                <a:latin typeface="Cambria" panose="02040503050406030204" pitchFamily="18" charset="0"/>
              </a:rPr>
              <a:t>User </a:t>
            </a:r>
            <a:r>
              <a:rPr lang="de-DE" sz="4800" dirty="0" err="1" smtClean="0">
                <a:latin typeface="Cambria" panose="02040503050406030204" pitchFamily="18" charset="0"/>
              </a:rPr>
              <a:t>Specific</a:t>
            </a:r>
            <a:r>
              <a:rPr lang="de-DE" sz="4800" dirty="0" smtClean="0">
                <a:latin typeface="Cambria" panose="02040503050406030204" pitchFamily="18" charset="0"/>
              </a:rPr>
              <a:t> in Detail</a:t>
            </a:r>
            <a:endParaRPr lang="en-US" sz="4800" dirty="0">
              <a:latin typeface="Cambria" panose="02040503050406030204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Applied Sciences Hof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21</a:t>
            </a:fld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half" idx="2"/>
          </p:nvPr>
        </p:nvSpPr>
        <p:spPr>
          <a:xfrm>
            <a:off x="1678508" y="914400"/>
            <a:ext cx="9417122" cy="4626591"/>
          </a:xfr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marL="285750" lvl="0" indent="-285750" algn="l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de-DE" altLang="en-US" sz="1400" dirty="0" err="1" smtClean="0">
                <a:solidFill>
                  <a:schemeClr val="bg1"/>
                </a:solidFill>
                <a:latin typeface="Cambria" panose="02040503050406030204" pitchFamily="18" charset="0"/>
              </a:rPr>
              <a:t>Each</a:t>
            </a:r>
            <a:r>
              <a:rPr lang="de-DE" altLang="en-US" sz="1400" dirty="0" smtClean="0">
                <a:solidFill>
                  <a:schemeClr val="bg1"/>
                </a:solidFill>
                <a:latin typeface="Cambria" panose="02040503050406030204" pitchFamily="18" charset="0"/>
              </a:rPr>
              <a:t> </a:t>
            </a:r>
            <a:r>
              <a:rPr lang="de-DE" altLang="en-US" sz="1400" dirty="0" err="1" smtClean="0">
                <a:solidFill>
                  <a:schemeClr val="bg1"/>
                </a:solidFill>
                <a:latin typeface="Cambria" panose="02040503050406030204" pitchFamily="18" charset="0"/>
              </a:rPr>
              <a:t>user</a:t>
            </a:r>
            <a:r>
              <a:rPr lang="de-DE" altLang="en-US" sz="1400" dirty="0" smtClean="0">
                <a:solidFill>
                  <a:schemeClr val="bg1"/>
                </a:solidFill>
                <a:latin typeface="Cambria" panose="02040503050406030204" pitchFamily="18" charset="0"/>
              </a:rPr>
              <a:t> </a:t>
            </a:r>
            <a:r>
              <a:rPr lang="de-DE" altLang="en-US" sz="1400" dirty="0" err="1" smtClean="0">
                <a:solidFill>
                  <a:schemeClr val="bg1"/>
                </a:solidFill>
                <a:latin typeface="Cambria" panose="02040503050406030204" pitchFamily="18" charset="0"/>
              </a:rPr>
              <a:t>can</a:t>
            </a:r>
            <a:r>
              <a:rPr lang="de-DE" altLang="en-US" sz="1400" dirty="0" smtClean="0">
                <a:solidFill>
                  <a:schemeClr val="bg1"/>
                </a:solidFill>
                <a:latin typeface="Cambria" panose="02040503050406030204" pitchFamily="18" charset="0"/>
              </a:rPr>
              <a:t> </a:t>
            </a:r>
            <a:r>
              <a:rPr lang="de-DE" altLang="en-US" sz="1400" dirty="0" err="1" smtClean="0">
                <a:solidFill>
                  <a:schemeClr val="bg1"/>
                </a:solidFill>
                <a:latin typeface="Cambria" panose="02040503050406030204" pitchFamily="18" charset="0"/>
              </a:rPr>
              <a:t>delete</a:t>
            </a:r>
            <a:r>
              <a:rPr lang="de-DE" altLang="en-US" sz="1400" dirty="0" smtClean="0">
                <a:solidFill>
                  <a:schemeClr val="bg1"/>
                </a:solidFill>
                <a:latin typeface="Cambria" panose="02040503050406030204" pitchFamily="18" charset="0"/>
              </a:rPr>
              <a:t> ,</a:t>
            </a:r>
            <a:r>
              <a:rPr lang="de-DE" altLang="en-US" sz="1400" dirty="0" err="1" smtClean="0">
                <a:solidFill>
                  <a:schemeClr val="bg1"/>
                </a:solidFill>
                <a:latin typeface="Cambria" panose="02040503050406030204" pitchFamily="18" charset="0"/>
              </a:rPr>
              <a:t>hold,restart</a:t>
            </a:r>
            <a:r>
              <a:rPr lang="de-DE" altLang="en-US" sz="1400" dirty="0" smtClean="0">
                <a:solidFill>
                  <a:schemeClr val="bg1"/>
                </a:solidFill>
                <a:latin typeface="Cambria" panose="02040503050406030204" pitchFamily="18" charset="0"/>
              </a:rPr>
              <a:t> </a:t>
            </a:r>
            <a:r>
              <a:rPr lang="de-DE" altLang="en-US" sz="1400" dirty="0" err="1" smtClean="0">
                <a:solidFill>
                  <a:schemeClr val="bg1"/>
                </a:solidFill>
                <a:latin typeface="Cambria" panose="02040503050406030204" pitchFamily="18" charset="0"/>
              </a:rPr>
              <a:t>his</a:t>
            </a:r>
            <a:r>
              <a:rPr lang="de-DE" altLang="en-US" sz="1400" dirty="0" smtClean="0">
                <a:solidFill>
                  <a:schemeClr val="bg1"/>
                </a:solidFill>
                <a:latin typeface="Cambria" panose="02040503050406030204" pitchFamily="18" charset="0"/>
              </a:rPr>
              <a:t> </a:t>
            </a:r>
            <a:r>
              <a:rPr lang="de-DE" altLang="en-US" sz="1400" dirty="0" err="1" smtClean="0">
                <a:solidFill>
                  <a:schemeClr val="bg1"/>
                </a:solidFill>
                <a:latin typeface="Cambria" panose="02040503050406030204" pitchFamily="18" charset="0"/>
              </a:rPr>
              <a:t>own</a:t>
            </a:r>
            <a:r>
              <a:rPr lang="de-DE" altLang="en-US" sz="1400" dirty="0" smtClean="0">
                <a:solidFill>
                  <a:schemeClr val="bg1"/>
                </a:solidFill>
                <a:latin typeface="Cambria" panose="02040503050406030204" pitchFamily="18" charset="0"/>
              </a:rPr>
              <a:t> </a:t>
            </a:r>
            <a:r>
              <a:rPr lang="de-DE" altLang="en-US" sz="1400" dirty="0" err="1" smtClean="0">
                <a:solidFill>
                  <a:schemeClr val="bg1"/>
                </a:solidFill>
                <a:latin typeface="Cambria" panose="02040503050406030204" pitchFamily="18" charset="0"/>
              </a:rPr>
              <a:t>jobs</a:t>
            </a:r>
            <a:endParaRPr lang="de-DE" altLang="en-US" sz="1400" dirty="0" smtClean="0">
              <a:solidFill>
                <a:schemeClr val="bg1"/>
              </a:solidFill>
              <a:latin typeface="Cambria" panose="02040503050406030204" pitchFamily="18" charset="0"/>
            </a:endParaRPr>
          </a:p>
          <a:p>
            <a:pPr marL="285750" lvl="0" indent="-285750" algn="l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endParaRPr lang="de-DE" altLang="en-US" sz="1400" dirty="0" smtClean="0">
              <a:solidFill>
                <a:schemeClr val="bg1"/>
              </a:solidFill>
              <a:latin typeface="Cambria" panose="02040503050406030204" pitchFamily="18" charset="0"/>
            </a:endParaRPr>
          </a:p>
          <a:p>
            <a:pPr marL="285750" lvl="0" indent="-285750" algn="l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sz="1400" dirty="0" smtClean="0">
                <a:solidFill>
                  <a:schemeClr val="bg1"/>
                </a:solidFill>
                <a:latin typeface="Cambria" panose="02040503050406030204" pitchFamily="18" charset="0"/>
              </a:rPr>
              <a:t>'HTTP_HOST‘</a:t>
            </a:r>
          </a:p>
          <a:p>
            <a:pPr lvl="0" algn="l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endParaRPr lang="en-US" altLang="en-US" sz="1400" dirty="0">
              <a:solidFill>
                <a:schemeClr val="bg1"/>
              </a:solidFill>
              <a:latin typeface="Cambria" panose="02040503050406030204" pitchFamily="18" charset="0"/>
            </a:endParaRPr>
          </a:p>
          <a:p>
            <a:pPr lvl="0" algn="l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1400" dirty="0">
                <a:solidFill>
                  <a:schemeClr val="bg1"/>
                </a:solidFill>
                <a:latin typeface="Cambria" panose="02040503050406030204" pitchFamily="18" charset="0"/>
              </a:rPr>
              <a:t>Contents of the Host: header from the current request, if there is one</a:t>
            </a:r>
            <a:r>
              <a:rPr lang="en-US" altLang="en-US" sz="1400" dirty="0" smtClean="0">
                <a:solidFill>
                  <a:schemeClr val="bg1"/>
                </a:solidFill>
                <a:latin typeface="Cambria" panose="02040503050406030204" pitchFamily="18" charset="0"/>
              </a:rPr>
              <a:t>.</a:t>
            </a:r>
          </a:p>
          <a:p>
            <a:pPr marL="285750" lvl="0" indent="-285750" algn="l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endParaRPr lang="en-US" altLang="en-US" sz="1400" dirty="0">
              <a:solidFill>
                <a:schemeClr val="bg1"/>
              </a:solidFill>
              <a:latin typeface="Cambria" panose="02040503050406030204" pitchFamily="18" charset="0"/>
            </a:endParaRPr>
          </a:p>
          <a:p>
            <a:pPr marL="285750" lvl="0" indent="-285750" algn="l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sz="1400" dirty="0">
                <a:solidFill>
                  <a:schemeClr val="bg1"/>
                </a:solidFill>
                <a:latin typeface="Cambria" panose="02040503050406030204" pitchFamily="18" charset="0"/>
              </a:rPr>
              <a:t>'</a:t>
            </a:r>
            <a:r>
              <a:rPr lang="en-US" altLang="en-US" sz="1400" i="1" dirty="0">
                <a:solidFill>
                  <a:schemeClr val="bg1"/>
                </a:solidFill>
                <a:latin typeface="Cambria" panose="02040503050406030204" pitchFamily="18" charset="0"/>
              </a:rPr>
              <a:t>PHP_AUTH_USER</a:t>
            </a:r>
            <a:r>
              <a:rPr lang="en-US" altLang="en-US" sz="1400" dirty="0">
                <a:solidFill>
                  <a:schemeClr val="bg1"/>
                </a:solidFill>
                <a:latin typeface="Cambria" panose="02040503050406030204" pitchFamily="18" charset="0"/>
              </a:rPr>
              <a:t>'</a:t>
            </a:r>
          </a:p>
          <a:p>
            <a:pPr marL="0" lvl="1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1400" dirty="0">
                <a:solidFill>
                  <a:schemeClr val="bg1"/>
                </a:solidFill>
                <a:latin typeface="Cambria" panose="02040503050406030204" pitchFamily="18" charset="0"/>
              </a:rPr>
              <a:t>When doing HTTP authentication this variable is set to the username provided by the user</a:t>
            </a:r>
            <a:r>
              <a:rPr lang="en-US" altLang="en-US" sz="1400" dirty="0" smtClean="0">
                <a:solidFill>
                  <a:schemeClr val="bg1"/>
                </a:solidFill>
                <a:latin typeface="Cambria" panose="02040503050406030204" pitchFamily="18" charset="0"/>
              </a:rPr>
              <a:t>.</a:t>
            </a:r>
          </a:p>
          <a:p>
            <a:pPr marL="0" lvl="1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1400" dirty="0" smtClean="0">
                <a:solidFill>
                  <a:schemeClr val="bg1"/>
                </a:solidFill>
                <a:latin typeface="Cambria" panose="02040503050406030204" pitchFamily="18" charset="0"/>
              </a:rPr>
              <a:t>	$</a:t>
            </a:r>
            <a:r>
              <a:rPr lang="en-US" altLang="en-US" sz="1400" dirty="0" err="1">
                <a:solidFill>
                  <a:schemeClr val="bg1"/>
                </a:solidFill>
                <a:latin typeface="Cambria" panose="02040503050406030204" pitchFamily="18" charset="0"/>
              </a:rPr>
              <a:t>logged_user</a:t>
            </a:r>
            <a:r>
              <a:rPr lang="en-US" altLang="en-US" sz="1400" dirty="0">
                <a:solidFill>
                  <a:schemeClr val="bg1"/>
                </a:solidFill>
                <a:latin typeface="Cambria" panose="02040503050406030204" pitchFamily="18" charset="0"/>
              </a:rPr>
              <a:t>=$_SERVER['PHP_AUTH_USER'];</a:t>
            </a:r>
          </a:p>
          <a:p>
            <a:pPr marL="0" lvl="1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1400" dirty="0">
                <a:solidFill>
                  <a:schemeClr val="bg1"/>
                </a:solidFill>
                <a:latin typeface="Cambria" panose="02040503050406030204" pitchFamily="18" charset="0"/>
              </a:rPr>
              <a:t>              </a:t>
            </a:r>
            <a:r>
              <a:rPr lang="en-US" altLang="en-US" sz="1400" dirty="0" smtClean="0">
                <a:solidFill>
                  <a:schemeClr val="bg1"/>
                </a:solidFill>
                <a:latin typeface="Cambria" panose="02040503050406030204" pitchFamily="18" charset="0"/>
              </a:rPr>
              <a:t>	  </a:t>
            </a:r>
            <a:r>
              <a:rPr lang="en-US" altLang="en-US" sz="1400" dirty="0">
                <a:solidFill>
                  <a:schemeClr val="bg1"/>
                </a:solidFill>
                <a:latin typeface="Cambria" panose="02040503050406030204" pitchFamily="18" charset="0"/>
              </a:rPr>
              <a:t>if($username[$job]==$</a:t>
            </a:r>
            <a:r>
              <a:rPr lang="en-US" altLang="en-US" sz="1400" dirty="0" err="1">
                <a:solidFill>
                  <a:schemeClr val="bg1"/>
                </a:solidFill>
                <a:latin typeface="Cambria" panose="02040503050406030204" pitchFamily="18" charset="0"/>
              </a:rPr>
              <a:t>logged_user</a:t>
            </a:r>
            <a:r>
              <a:rPr lang="en-US" altLang="en-US" sz="1400" dirty="0" smtClean="0">
                <a:solidFill>
                  <a:schemeClr val="bg1"/>
                </a:solidFill>
                <a:latin typeface="Cambria" panose="02040503050406030204" pitchFamily="18" charset="0"/>
              </a:rPr>
              <a:t>)</a:t>
            </a:r>
          </a:p>
          <a:p>
            <a:pPr marL="0" lvl="1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1400" dirty="0">
                <a:solidFill>
                  <a:schemeClr val="bg1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1400" dirty="0" smtClean="0">
                <a:solidFill>
                  <a:schemeClr val="bg1"/>
                </a:solidFill>
                <a:latin typeface="Cambria" panose="02040503050406030204" pitchFamily="18" charset="0"/>
              </a:rPr>
              <a:t>	{</a:t>
            </a:r>
            <a:endParaRPr lang="en-US" altLang="en-US" sz="1400" dirty="0">
              <a:solidFill>
                <a:schemeClr val="bg1"/>
              </a:solidFill>
              <a:latin typeface="Cambria" panose="02040503050406030204" pitchFamily="18" charset="0"/>
            </a:endParaRPr>
          </a:p>
          <a:p>
            <a:pPr marL="0" lvl="1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1400" dirty="0">
                <a:solidFill>
                  <a:schemeClr val="bg1"/>
                </a:solidFill>
                <a:latin typeface="Cambria" panose="02040503050406030204" pitchFamily="18" charset="0"/>
              </a:rPr>
              <a:t>                       </a:t>
            </a:r>
            <a:r>
              <a:rPr lang="en-US" altLang="en-US" sz="1400" dirty="0" smtClean="0">
                <a:solidFill>
                  <a:schemeClr val="bg1"/>
                </a:solidFill>
                <a:latin typeface="Cambria" panose="02040503050406030204" pitchFamily="18" charset="0"/>
              </a:rPr>
              <a:t>		 </a:t>
            </a:r>
            <a:r>
              <a:rPr lang="en-US" altLang="en-US" sz="1400" dirty="0">
                <a:solidFill>
                  <a:schemeClr val="bg1"/>
                </a:solidFill>
                <a:latin typeface="Cambria" panose="02040503050406030204" pitchFamily="18" charset="0"/>
              </a:rPr>
              <a:t>$</a:t>
            </a:r>
            <a:r>
              <a:rPr lang="en-US" altLang="en-US" sz="1400" dirty="0" err="1">
                <a:solidFill>
                  <a:schemeClr val="bg1"/>
                </a:solidFill>
                <a:latin typeface="Cambria" panose="02040503050406030204" pitchFamily="18" charset="0"/>
              </a:rPr>
              <a:t>jobaction</a:t>
            </a:r>
            <a:r>
              <a:rPr lang="en-US" altLang="en-US" sz="1400" dirty="0">
                <a:solidFill>
                  <a:schemeClr val="bg1"/>
                </a:solidFill>
                <a:latin typeface="Cambria" panose="02040503050406030204" pitchFamily="18" charset="0"/>
              </a:rPr>
              <a:t>='&lt;input type="checkbox" name="</a:t>
            </a:r>
            <a:r>
              <a:rPr lang="en-US" altLang="en-US" sz="1400" dirty="0" err="1">
                <a:solidFill>
                  <a:schemeClr val="bg1"/>
                </a:solidFill>
                <a:latin typeface="Cambria" panose="02040503050406030204" pitchFamily="18" charset="0"/>
              </a:rPr>
              <a:t>chkid</a:t>
            </a:r>
            <a:r>
              <a:rPr lang="en-US" altLang="en-US" sz="1400" dirty="0">
                <a:solidFill>
                  <a:schemeClr val="bg1"/>
                </a:solidFill>
                <a:latin typeface="Cambria" panose="02040503050406030204" pitchFamily="18" charset="0"/>
              </a:rPr>
              <a:t>[]" value="'.$</a:t>
            </a:r>
            <a:r>
              <a:rPr lang="en-US" altLang="en-US" sz="1400" dirty="0" err="1">
                <a:solidFill>
                  <a:schemeClr val="bg1"/>
                </a:solidFill>
                <a:latin typeface="Cambria" panose="02040503050406030204" pitchFamily="18" charset="0"/>
              </a:rPr>
              <a:t>jobid</a:t>
            </a:r>
            <a:r>
              <a:rPr lang="en-US" altLang="en-US" sz="1400" dirty="0">
                <a:solidFill>
                  <a:schemeClr val="bg1"/>
                </a:solidFill>
                <a:latin typeface="Cambria" panose="02040503050406030204" pitchFamily="18" charset="0"/>
              </a:rPr>
              <a:t>[$job].'"/&gt;';</a:t>
            </a:r>
          </a:p>
          <a:p>
            <a:pPr marL="0" lvl="1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1400" dirty="0" smtClean="0">
                <a:solidFill>
                  <a:schemeClr val="bg1"/>
                </a:solidFill>
                <a:latin typeface="Cambria" panose="02040503050406030204" pitchFamily="18" charset="0"/>
              </a:rPr>
              <a:t>	}	</a:t>
            </a:r>
            <a:endParaRPr lang="en-US" altLang="en-US" sz="1400" dirty="0">
              <a:solidFill>
                <a:schemeClr val="bg1"/>
              </a:solidFill>
              <a:latin typeface="Cambria" panose="02040503050406030204" pitchFamily="18" charset="0"/>
            </a:endParaRPr>
          </a:p>
          <a:p>
            <a:pPr marL="0" lvl="1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1400" dirty="0">
                <a:solidFill>
                  <a:schemeClr val="bg1"/>
                </a:solidFill>
                <a:latin typeface="Cambria" panose="02040503050406030204" pitchFamily="18" charset="0"/>
              </a:rPr>
              <a:t>                </a:t>
            </a:r>
            <a:r>
              <a:rPr lang="en-US" altLang="en-US" sz="1400" dirty="0" smtClean="0">
                <a:solidFill>
                  <a:schemeClr val="bg1"/>
                </a:solidFill>
                <a:latin typeface="Cambria" panose="02040503050406030204" pitchFamily="18" charset="0"/>
              </a:rPr>
              <a:t>	else</a:t>
            </a:r>
            <a:endParaRPr lang="en-US" altLang="en-US" sz="1400" dirty="0">
              <a:solidFill>
                <a:schemeClr val="bg1"/>
              </a:solidFill>
              <a:latin typeface="Cambria" panose="02040503050406030204" pitchFamily="18" charset="0"/>
            </a:endParaRPr>
          </a:p>
          <a:p>
            <a:pPr marL="0" lvl="1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1400" dirty="0">
                <a:solidFill>
                  <a:schemeClr val="bg1"/>
                </a:solidFill>
                <a:latin typeface="Cambria" panose="02040503050406030204" pitchFamily="18" charset="0"/>
              </a:rPr>
              <a:t>                </a:t>
            </a:r>
            <a:r>
              <a:rPr lang="en-US" altLang="en-US" sz="1400" dirty="0" smtClean="0">
                <a:solidFill>
                  <a:schemeClr val="bg1"/>
                </a:solidFill>
                <a:latin typeface="Cambria" panose="02040503050406030204" pitchFamily="18" charset="0"/>
              </a:rPr>
              <a:t>	{</a:t>
            </a:r>
            <a:endParaRPr lang="en-US" altLang="en-US" sz="1400" dirty="0">
              <a:solidFill>
                <a:schemeClr val="bg1"/>
              </a:solidFill>
              <a:latin typeface="Cambria" panose="02040503050406030204" pitchFamily="18" charset="0"/>
            </a:endParaRPr>
          </a:p>
          <a:p>
            <a:pPr marL="0" lvl="1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1400" dirty="0">
                <a:solidFill>
                  <a:schemeClr val="bg1"/>
                </a:solidFill>
                <a:latin typeface="Cambria" panose="02040503050406030204" pitchFamily="18" charset="0"/>
              </a:rPr>
              <a:t>                       </a:t>
            </a:r>
            <a:r>
              <a:rPr lang="en-US" altLang="en-US" sz="1400" dirty="0" smtClean="0">
                <a:solidFill>
                  <a:schemeClr val="bg1"/>
                </a:solidFill>
                <a:latin typeface="Cambria" panose="02040503050406030204" pitchFamily="18" charset="0"/>
              </a:rPr>
              <a:t>		  </a:t>
            </a:r>
            <a:r>
              <a:rPr lang="en-US" altLang="en-US" sz="1400" dirty="0">
                <a:solidFill>
                  <a:schemeClr val="bg1"/>
                </a:solidFill>
                <a:latin typeface="Cambria" panose="02040503050406030204" pitchFamily="18" charset="0"/>
              </a:rPr>
              <a:t>$</a:t>
            </a:r>
            <a:r>
              <a:rPr lang="en-US" altLang="en-US" sz="1400" dirty="0" err="1">
                <a:solidFill>
                  <a:schemeClr val="bg1"/>
                </a:solidFill>
                <a:latin typeface="Cambria" panose="02040503050406030204" pitchFamily="18" charset="0"/>
              </a:rPr>
              <a:t>jobaction</a:t>
            </a:r>
            <a:r>
              <a:rPr lang="en-US" altLang="en-US" sz="1400" dirty="0">
                <a:solidFill>
                  <a:schemeClr val="bg1"/>
                </a:solidFill>
                <a:latin typeface="Cambria" panose="02040503050406030204" pitchFamily="18" charset="0"/>
              </a:rPr>
              <a:t>='';</a:t>
            </a:r>
          </a:p>
          <a:p>
            <a:pPr marL="0" lvl="1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1400" dirty="0" smtClean="0">
                <a:solidFill>
                  <a:schemeClr val="bg1"/>
                </a:solidFill>
                <a:latin typeface="Cambria" panose="02040503050406030204" pitchFamily="18" charset="0"/>
              </a:rPr>
              <a:t>	 </a:t>
            </a:r>
            <a:r>
              <a:rPr lang="en-US" altLang="en-US" sz="1400" dirty="0">
                <a:solidFill>
                  <a:schemeClr val="bg1"/>
                </a:solidFill>
                <a:latin typeface="Cambria" panose="02040503050406030204" pitchFamily="18" charset="0"/>
              </a:rPr>
              <a:t>}</a:t>
            </a:r>
            <a:endParaRPr lang="en-US" altLang="en-US" sz="1400" dirty="0" smtClean="0">
              <a:solidFill>
                <a:schemeClr val="bg1"/>
              </a:solidFill>
              <a:latin typeface="Cambria" panose="02040503050406030204" pitchFamily="18" charset="0"/>
            </a:endParaRPr>
          </a:p>
          <a:p>
            <a:pPr lvl="1" indent="-45720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endParaRPr lang="en-US" altLang="en-US" sz="1400" dirty="0">
              <a:solidFill>
                <a:schemeClr val="bg1"/>
              </a:solidFill>
              <a:latin typeface="Cambria" panose="02040503050406030204" pitchFamily="18" charset="0"/>
            </a:endParaRPr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4937225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1933100" y="122830"/>
            <a:ext cx="8821336" cy="791571"/>
          </a:xfrm>
        </p:spPr>
        <p:txBody>
          <a:bodyPr>
            <a:noAutofit/>
          </a:bodyPr>
          <a:lstStyle/>
          <a:p>
            <a:r>
              <a:rPr lang="de-DE" sz="4800" dirty="0" smtClean="0">
                <a:latin typeface="Cambria" panose="02040503050406030204" pitchFamily="18" charset="0"/>
              </a:rPr>
              <a:t>User </a:t>
            </a:r>
            <a:r>
              <a:rPr lang="de-DE" sz="4800" dirty="0" err="1" smtClean="0">
                <a:latin typeface="Cambria" panose="02040503050406030204" pitchFamily="18" charset="0"/>
              </a:rPr>
              <a:t>Specific</a:t>
            </a:r>
            <a:r>
              <a:rPr lang="de-DE" sz="4800" dirty="0" smtClean="0">
                <a:latin typeface="Cambria" panose="02040503050406030204" pitchFamily="18" charset="0"/>
              </a:rPr>
              <a:t> in Detail</a:t>
            </a:r>
            <a:endParaRPr lang="en-US" sz="4800" dirty="0">
              <a:latin typeface="Cambria" panose="02040503050406030204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Applied Sciences Hof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22</a:t>
            </a:fld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half" idx="2"/>
          </p:nvPr>
        </p:nvSpPr>
        <p:spPr>
          <a:xfrm>
            <a:off x="1678508" y="914400"/>
            <a:ext cx="9417122" cy="4626591"/>
          </a:xfr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marL="285750" lvl="0" indent="-285750" algn="l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endParaRPr lang="en-US" altLang="en-US" sz="1400" dirty="0" smtClean="0">
              <a:solidFill>
                <a:schemeClr val="bg1"/>
              </a:solidFill>
              <a:latin typeface="Cambria" panose="02040503050406030204" pitchFamily="18" charset="0"/>
            </a:endParaRPr>
          </a:p>
          <a:p>
            <a:pPr marL="285750" lvl="0" indent="-285750" algn="l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sz="1400" dirty="0" smtClean="0">
                <a:solidFill>
                  <a:schemeClr val="bg1"/>
                </a:solidFill>
                <a:latin typeface="Cambria" panose="02040503050406030204" pitchFamily="18" charset="0"/>
              </a:rPr>
              <a:t>'</a:t>
            </a:r>
            <a:r>
              <a:rPr lang="en-US" altLang="en-US" sz="1400" i="1" dirty="0" smtClean="0">
                <a:solidFill>
                  <a:schemeClr val="bg1"/>
                </a:solidFill>
                <a:latin typeface="Cambria" panose="02040503050406030204" pitchFamily="18" charset="0"/>
              </a:rPr>
              <a:t>PHP_AUTH_PW</a:t>
            </a:r>
            <a:r>
              <a:rPr lang="en-US" altLang="en-US" sz="1400" dirty="0">
                <a:solidFill>
                  <a:schemeClr val="bg1"/>
                </a:solidFill>
                <a:latin typeface="Cambria" panose="02040503050406030204" pitchFamily="18" charset="0"/>
              </a:rPr>
              <a:t>'</a:t>
            </a:r>
          </a:p>
          <a:p>
            <a:pPr marL="0" lvl="1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1400" dirty="0">
                <a:solidFill>
                  <a:schemeClr val="bg1"/>
                </a:solidFill>
                <a:latin typeface="Cambria" panose="02040503050406030204" pitchFamily="18" charset="0"/>
              </a:rPr>
              <a:t>When doing HTTP authentication this variable is set to the password provided by the user.</a:t>
            </a:r>
          </a:p>
          <a:p>
            <a:pPr marL="0" lvl="1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endParaRPr lang="en-US" altLang="en-US" sz="1400" dirty="0">
              <a:solidFill>
                <a:schemeClr val="bg1"/>
              </a:solidFill>
              <a:latin typeface="Cambria" panose="02040503050406030204" pitchFamily="18" charset="0"/>
            </a:endParaRPr>
          </a:p>
          <a:p>
            <a:pPr marL="0" lvl="1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1400" dirty="0">
                <a:solidFill>
                  <a:schemeClr val="bg1"/>
                </a:solidFill>
                <a:latin typeface="Cambria" panose="02040503050406030204" pitchFamily="18" charset="0"/>
              </a:rPr>
              <a:t>$</a:t>
            </a:r>
            <a:r>
              <a:rPr lang="en-US" altLang="en-US" sz="1400" dirty="0" err="1">
                <a:solidFill>
                  <a:schemeClr val="bg1"/>
                </a:solidFill>
                <a:latin typeface="Cambria" panose="02040503050406030204" pitchFamily="18" charset="0"/>
              </a:rPr>
              <a:t>checkbox_id</a:t>
            </a:r>
            <a:r>
              <a:rPr lang="en-US" altLang="en-US" sz="1400" dirty="0">
                <a:solidFill>
                  <a:schemeClr val="bg1"/>
                </a:solidFill>
                <a:latin typeface="Cambria" panose="02040503050406030204" pitchFamily="18" charset="0"/>
              </a:rPr>
              <a:t>="";</a:t>
            </a:r>
          </a:p>
          <a:p>
            <a:pPr marL="0" lvl="1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endParaRPr lang="en-US" altLang="en-US" sz="1400" dirty="0">
              <a:solidFill>
                <a:schemeClr val="bg1"/>
              </a:solidFill>
              <a:latin typeface="Cambria" panose="02040503050406030204" pitchFamily="18" charset="0"/>
            </a:endParaRPr>
          </a:p>
          <a:p>
            <a:pPr marL="0" lvl="1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endParaRPr lang="en-US" altLang="en-US" sz="1400" dirty="0">
              <a:solidFill>
                <a:schemeClr val="bg1"/>
              </a:solidFill>
              <a:latin typeface="Cambria" panose="02040503050406030204" pitchFamily="18" charset="0"/>
            </a:endParaRPr>
          </a:p>
          <a:p>
            <a:pPr marL="0" lvl="1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1400" dirty="0">
                <a:solidFill>
                  <a:schemeClr val="bg1"/>
                </a:solidFill>
                <a:latin typeface="Cambria" panose="02040503050406030204" pitchFamily="18" charset="0"/>
              </a:rPr>
              <a:t>        if(</a:t>
            </a:r>
            <a:r>
              <a:rPr lang="en-US" altLang="en-US" sz="1400" dirty="0" err="1">
                <a:solidFill>
                  <a:schemeClr val="bg1"/>
                </a:solidFill>
                <a:latin typeface="Cambria" panose="02040503050406030204" pitchFamily="18" charset="0"/>
              </a:rPr>
              <a:t>isset</a:t>
            </a:r>
            <a:r>
              <a:rPr lang="en-US" altLang="en-US" sz="1400" dirty="0">
                <a:solidFill>
                  <a:schemeClr val="bg1"/>
                </a:solidFill>
                <a:latin typeface="Cambria" panose="02040503050406030204" pitchFamily="18" charset="0"/>
              </a:rPr>
              <a:t>($_POST['sub']))</a:t>
            </a:r>
          </a:p>
          <a:p>
            <a:pPr marL="0" lvl="1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1400" dirty="0">
                <a:solidFill>
                  <a:schemeClr val="bg1"/>
                </a:solidFill>
                <a:latin typeface="Cambria" panose="02040503050406030204" pitchFamily="18" charset="0"/>
              </a:rPr>
              <a:t>        {</a:t>
            </a:r>
          </a:p>
          <a:p>
            <a:pPr marL="0" lvl="1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1400" dirty="0">
                <a:solidFill>
                  <a:schemeClr val="bg1"/>
                </a:solidFill>
                <a:latin typeface="Cambria" panose="02040503050406030204" pitchFamily="18" charset="0"/>
              </a:rPr>
              <a:t>                echo $_POST['sub'];</a:t>
            </a:r>
          </a:p>
          <a:p>
            <a:pPr marL="0" lvl="1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endParaRPr lang="en-US" altLang="en-US" sz="1400" dirty="0">
              <a:solidFill>
                <a:schemeClr val="bg1"/>
              </a:solidFill>
              <a:latin typeface="Cambria" panose="02040503050406030204" pitchFamily="18" charset="0"/>
            </a:endParaRPr>
          </a:p>
          <a:p>
            <a:pPr marL="0" lvl="1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1400" dirty="0">
                <a:solidFill>
                  <a:schemeClr val="bg1"/>
                </a:solidFill>
                <a:latin typeface="Cambria" panose="02040503050406030204" pitchFamily="18" charset="0"/>
              </a:rPr>
              <a:t>                $value=$_POST['</a:t>
            </a:r>
            <a:r>
              <a:rPr lang="en-US" altLang="en-US" sz="1400" dirty="0" err="1">
                <a:solidFill>
                  <a:schemeClr val="bg1"/>
                </a:solidFill>
                <a:latin typeface="Cambria" panose="02040503050406030204" pitchFamily="18" charset="0"/>
              </a:rPr>
              <a:t>chkid</a:t>
            </a:r>
            <a:r>
              <a:rPr lang="en-US" altLang="en-US" sz="1400" dirty="0">
                <a:solidFill>
                  <a:schemeClr val="bg1"/>
                </a:solidFill>
                <a:latin typeface="Cambria" panose="02040503050406030204" pitchFamily="18" charset="0"/>
              </a:rPr>
              <a:t>'];</a:t>
            </a:r>
          </a:p>
          <a:p>
            <a:pPr marL="0" lvl="1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1400" dirty="0">
                <a:solidFill>
                  <a:schemeClr val="bg1"/>
                </a:solidFill>
                <a:latin typeface="Cambria" panose="02040503050406030204" pitchFamily="18" charset="0"/>
              </a:rPr>
              <a:t>                echo $value;</a:t>
            </a:r>
          </a:p>
          <a:p>
            <a:pPr marL="0" lvl="1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1400" dirty="0">
                <a:solidFill>
                  <a:schemeClr val="bg1"/>
                </a:solidFill>
                <a:latin typeface="Cambria" panose="02040503050406030204" pitchFamily="18" charset="0"/>
              </a:rPr>
              <a:t>                </a:t>
            </a:r>
            <a:r>
              <a:rPr lang="en-US" altLang="en-US" sz="1400" dirty="0" err="1">
                <a:solidFill>
                  <a:schemeClr val="bg1"/>
                </a:solidFill>
                <a:latin typeface="Cambria" panose="02040503050406030204" pitchFamily="18" charset="0"/>
              </a:rPr>
              <a:t>foreach</a:t>
            </a:r>
            <a:r>
              <a:rPr lang="en-US" altLang="en-US" sz="1400" dirty="0">
                <a:solidFill>
                  <a:schemeClr val="bg1"/>
                </a:solidFill>
                <a:latin typeface="Cambria" panose="02040503050406030204" pitchFamily="18" charset="0"/>
              </a:rPr>
              <a:t>($value as $</a:t>
            </a:r>
            <a:r>
              <a:rPr lang="en-US" altLang="en-US" sz="1400" dirty="0" err="1">
                <a:solidFill>
                  <a:schemeClr val="bg1"/>
                </a:solidFill>
                <a:latin typeface="Cambria" panose="02040503050406030204" pitchFamily="18" charset="0"/>
              </a:rPr>
              <a:t>checkbox_id</a:t>
            </a:r>
            <a:r>
              <a:rPr lang="en-US" altLang="en-US" sz="1400" dirty="0">
                <a:solidFill>
                  <a:schemeClr val="bg1"/>
                </a:solidFill>
                <a:latin typeface="Cambria" panose="02040503050406030204" pitchFamily="18" charset="0"/>
              </a:rPr>
              <a:t>)</a:t>
            </a:r>
          </a:p>
          <a:p>
            <a:pPr marL="0" lvl="1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1400" dirty="0">
                <a:solidFill>
                  <a:schemeClr val="bg1"/>
                </a:solidFill>
                <a:latin typeface="Cambria" panose="02040503050406030204" pitchFamily="18" charset="0"/>
              </a:rPr>
              <a:t>                {</a:t>
            </a:r>
          </a:p>
          <a:p>
            <a:pPr marL="0" lvl="1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1400" dirty="0">
                <a:solidFill>
                  <a:schemeClr val="bg1"/>
                </a:solidFill>
                <a:latin typeface="Cambria" panose="02040503050406030204" pitchFamily="18" charset="0"/>
              </a:rPr>
              <a:t>                        echo $</a:t>
            </a:r>
            <a:r>
              <a:rPr lang="en-US" altLang="en-US" sz="1400" dirty="0" err="1">
                <a:solidFill>
                  <a:schemeClr val="bg1"/>
                </a:solidFill>
                <a:latin typeface="Cambria" panose="02040503050406030204" pitchFamily="18" charset="0"/>
              </a:rPr>
              <a:t>checkbox_id</a:t>
            </a:r>
            <a:r>
              <a:rPr lang="en-US" altLang="en-US" sz="1400" dirty="0">
                <a:solidFill>
                  <a:schemeClr val="bg1"/>
                </a:solidFill>
                <a:latin typeface="Cambria" panose="02040503050406030204" pitchFamily="18" charset="0"/>
              </a:rPr>
              <a:t>;</a:t>
            </a:r>
          </a:p>
          <a:p>
            <a:pPr marL="0" lvl="1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endParaRPr lang="en-US" altLang="en-US" sz="1400" dirty="0">
              <a:solidFill>
                <a:schemeClr val="bg1"/>
              </a:solidFill>
              <a:latin typeface="Cambria" panose="02040503050406030204" pitchFamily="18" charset="0"/>
            </a:endParaRPr>
          </a:p>
          <a:p>
            <a:pPr marL="0" lvl="1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endParaRPr lang="en-US" altLang="en-US" sz="1400" dirty="0">
              <a:solidFill>
                <a:schemeClr val="bg1"/>
              </a:solidFill>
              <a:latin typeface="Cambria" panose="02040503050406030204" pitchFamily="18" charset="0"/>
            </a:endParaRPr>
          </a:p>
          <a:p>
            <a:pPr marL="0" lvl="1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1400" dirty="0">
                <a:solidFill>
                  <a:schemeClr val="bg1"/>
                </a:solidFill>
                <a:latin typeface="Cambria" panose="02040503050406030204" pitchFamily="18" charset="0"/>
              </a:rPr>
              <a:t>        $</a:t>
            </a:r>
            <a:r>
              <a:rPr lang="en-US" altLang="en-US" sz="1400" dirty="0" err="1">
                <a:solidFill>
                  <a:schemeClr val="bg1"/>
                </a:solidFill>
                <a:latin typeface="Cambria" panose="02040503050406030204" pitchFamily="18" charset="0"/>
              </a:rPr>
              <a:t>logged_user</a:t>
            </a:r>
            <a:r>
              <a:rPr lang="en-US" altLang="en-US" sz="1400" dirty="0">
                <a:solidFill>
                  <a:schemeClr val="bg1"/>
                </a:solidFill>
                <a:latin typeface="Cambria" panose="02040503050406030204" pitchFamily="18" charset="0"/>
              </a:rPr>
              <a:t>=$_SERVER['PHP_AUTH_USER'];</a:t>
            </a:r>
          </a:p>
          <a:p>
            <a:pPr marL="0" lvl="1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1400" dirty="0">
                <a:solidFill>
                  <a:schemeClr val="bg1"/>
                </a:solidFill>
                <a:latin typeface="Cambria" panose="02040503050406030204" pitchFamily="18" charset="0"/>
              </a:rPr>
              <a:t>        $</a:t>
            </a:r>
            <a:r>
              <a:rPr lang="en-US" altLang="en-US" sz="1400" dirty="0" err="1">
                <a:solidFill>
                  <a:schemeClr val="bg1"/>
                </a:solidFill>
                <a:latin typeface="Cambria" panose="02040503050406030204" pitchFamily="18" charset="0"/>
              </a:rPr>
              <a:t>logged_pwd</a:t>
            </a:r>
            <a:r>
              <a:rPr lang="en-US" altLang="en-US" sz="1400" dirty="0">
                <a:solidFill>
                  <a:schemeClr val="bg1"/>
                </a:solidFill>
                <a:latin typeface="Cambria" panose="02040503050406030204" pitchFamily="18" charset="0"/>
              </a:rPr>
              <a:t>=$_SERVER['PHP_AUTH_PW'];</a:t>
            </a:r>
          </a:p>
          <a:p>
            <a:pPr marL="0" lvl="1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endParaRPr lang="en-US" altLang="en-US" sz="1400" dirty="0">
              <a:solidFill>
                <a:schemeClr val="bg1"/>
              </a:solidFill>
              <a:latin typeface="Cambria" panose="02040503050406030204" pitchFamily="18" charset="0"/>
            </a:endParaRPr>
          </a:p>
          <a:p>
            <a:pPr marL="0" lvl="1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endParaRPr lang="en-US" altLang="en-US" sz="1400" dirty="0">
              <a:solidFill>
                <a:schemeClr val="bg1"/>
              </a:solidFill>
              <a:latin typeface="Cambria" panose="02040503050406030204" pitchFamily="18" charset="0"/>
            </a:endParaRPr>
          </a:p>
          <a:p>
            <a:pPr lvl="1" indent="-45720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endParaRPr lang="en-US" altLang="en-US" sz="1400" dirty="0">
              <a:solidFill>
                <a:schemeClr val="bg1"/>
              </a:solidFill>
              <a:latin typeface="Cambria" panose="02040503050406030204" pitchFamily="18" charset="0"/>
            </a:endParaRPr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9651618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Applied Sciences Hof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23</a:t>
            </a:fld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8343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3058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Applied Sciences Hof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24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929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0337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513979" y="0"/>
            <a:ext cx="10454025" cy="818866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Cambria" panose="02040503050406030204" pitchFamily="18" charset="0"/>
              </a:rPr>
              <a:t>Java Script software validation</a:t>
            </a:r>
            <a:endParaRPr lang="en-US" sz="3200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572279" y="5883275"/>
            <a:ext cx="7084177" cy="365125"/>
          </a:xfrm>
        </p:spPr>
        <p:txBody>
          <a:bodyPr>
            <a:normAutofit/>
          </a:bodyPr>
          <a:lstStyle/>
          <a:p>
            <a:r>
              <a:rPr lang="en-US"/>
              <a:t>University of Applied Sciences Hof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>
            <a:normAutofit/>
          </a:bodyPr>
          <a:lstStyle/>
          <a:p>
            <a:fld id="{4FAB73BC-B049-4115-A692-8D63A059BFB8}" type="slidenum">
              <a:rPr lang="en-US" smtClean="0"/>
              <a:t>25</a:t>
            </a:fld>
            <a:endParaRPr lang="en-US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13979" y="707401"/>
            <a:ext cx="10400026" cy="5775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1089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4933" r="9091" b="16093"/>
          <a:stretch/>
        </p:blipFill>
        <p:spPr>
          <a:xfrm>
            <a:off x="-16933" y="25410"/>
            <a:ext cx="12191980" cy="6857990"/>
          </a:xfrm>
          <a:prstGeom prst="rect">
            <a:avLst/>
          </a:prstGeom>
        </p:spPr>
      </p:pic>
      <p:sp>
        <p:nvSpPr>
          <p:cNvPr id="22" name="Freeform 2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6933" y="-16933"/>
            <a:ext cx="7340600" cy="6883400"/>
          </a:xfrm>
          <a:custGeom>
            <a:avLst/>
            <a:gdLst>
              <a:gd name="connsiteX0" fmla="*/ 5427133 w 7340600"/>
              <a:gd name="connsiteY0" fmla="*/ 8466 h 6883400"/>
              <a:gd name="connsiteX1" fmla="*/ 4783666 w 7340600"/>
              <a:gd name="connsiteY1" fmla="*/ 2573866 h 6883400"/>
              <a:gd name="connsiteX2" fmla="*/ 7340600 w 7340600"/>
              <a:gd name="connsiteY2" fmla="*/ 6874933 h 6883400"/>
              <a:gd name="connsiteX3" fmla="*/ 0 w 7340600"/>
              <a:gd name="connsiteY3" fmla="*/ 6883400 h 6883400"/>
              <a:gd name="connsiteX4" fmla="*/ 8466 w 7340600"/>
              <a:gd name="connsiteY4" fmla="*/ 0 h 6883400"/>
              <a:gd name="connsiteX5" fmla="*/ 5427133 w 7340600"/>
              <a:gd name="connsiteY5" fmla="*/ 8466 h 688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340600" h="6883400">
                <a:moveTo>
                  <a:pt x="5427133" y="8466"/>
                </a:moveTo>
                <a:lnTo>
                  <a:pt x="4783666" y="2573866"/>
                </a:lnTo>
                <a:lnTo>
                  <a:pt x="7340600" y="6874933"/>
                </a:lnTo>
                <a:lnTo>
                  <a:pt x="0" y="6883400"/>
                </a:lnTo>
                <a:lnTo>
                  <a:pt x="8466" y="0"/>
                </a:lnTo>
                <a:lnTo>
                  <a:pt x="5427133" y="8466"/>
                </a:lnTo>
                <a:close/>
              </a:path>
            </a:pathLst>
          </a:custGeom>
          <a:solidFill>
            <a:schemeClr val="tx1">
              <a:lumMod val="95000"/>
              <a:lumOff val="5000"/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864100" y="-4763"/>
            <a:ext cx="5014912" cy="6862763"/>
            <a:chOff x="2928938" y="-4763"/>
            <a:chExt cx="5014912" cy="6862763"/>
          </a:xfrm>
        </p:grpSpPr>
        <p:sp>
          <p:nvSpPr>
            <p:cNvPr id="24" name="Freeform 6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5" name="Freeform 7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6" name="Freeform 25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7" name="Freeform 26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8" name="Freeform 27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9" name="Freeform 28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34067"/>
            <a:ext cx="4080932" cy="3310468"/>
          </a:xfrm>
        </p:spPr>
        <p:txBody>
          <a:bodyPr>
            <a:normAutofit/>
          </a:bodyPr>
          <a:lstStyle/>
          <a:p>
            <a:pPr algn="l"/>
            <a:r>
              <a:rPr lang="de-DE" sz="5400" dirty="0">
                <a:solidFill>
                  <a:schemeClr val="bg1"/>
                </a:solidFill>
                <a:latin typeface="Cambria" panose="02040503050406030204" pitchFamily="18" charset="0"/>
              </a:rPr>
              <a:t>Outcomes</a:t>
            </a:r>
            <a:endParaRPr lang="en-US" sz="5400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85800" y="5883275"/>
            <a:ext cx="4170056" cy="365125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University of Applied Sciences Hof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4FAB73BC-B049-4115-A692-8D63A059BFB8}" type="slidenum">
              <a:rPr lang="en-US" smtClean="0">
                <a:solidFill>
                  <a:schemeClr val="bg1"/>
                </a:solidFill>
              </a:rPr>
              <a:pPr/>
              <a:t>26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65403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1933100" y="122830"/>
            <a:ext cx="8821336" cy="791571"/>
          </a:xfrm>
        </p:spPr>
        <p:txBody>
          <a:bodyPr>
            <a:noAutofit/>
          </a:bodyPr>
          <a:lstStyle/>
          <a:p>
            <a:r>
              <a:rPr lang="de-DE" sz="4800" dirty="0" smtClean="0">
                <a:latin typeface="Cambria" panose="02040503050406030204" pitchFamily="18" charset="0"/>
              </a:rPr>
              <a:t>User </a:t>
            </a:r>
            <a:r>
              <a:rPr lang="de-DE" sz="4800" dirty="0" err="1" smtClean="0">
                <a:latin typeface="Cambria" panose="02040503050406030204" pitchFamily="18" charset="0"/>
              </a:rPr>
              <a:t>Specific</a:t>
            </a:r>
            <a:r>
              <a:rPr lang="de-DE" sz="4800" dirty="0" smtClean="0">
                <a:latin typeface="Cambria" panose="02040503050406030204" pitchFamily="18" charset="0"/>
              </a:rPr>
              <a:t> in qdel</a:t>
            </a:r>
            <a:endParaRPr lang="en-US" sz="4800" dirty="0">
              <a:latin typeface="Cambria" panose="02040503050406030204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Applied Sciences Hof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27</a:t>
            </a:fld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half" idx="2"/>
          </p:nvPr>
        </p:nvSpPr>
        <p:spPr>
          <a:xfrm>
            <a:off x="1678508" y="914400"/>
            <a:ext cx="9417122" cy="4626591"/>
          </a:xfr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marL="0" lvl="1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1400" dirty="0">
                <a:solidFill>
                  <a:schemeClr val="bg1"/>
                </a:solidFill>
                <a:latin typeface="Cambria" panose="02040503050406030204" pitchFamily="18" charset="0"/>
              </a:rPr>
              <a:t>#!/bin/bash</a:t>
            </a:r>
          </a:p>
          <a:p>
            <a:pPr marL="0" lvl="1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endParaRPr lang="en-US" altLang="en-US" sz="1400" dirty="0">
              <a:solidFill>
                <a:schemeClr val="bg1"/>
              </a:solidFill>
              <a:latin typeface="Cambria" panose="02040503050406030204" pitchFamily="18" charset="0"/>
            </a:endParaRPr>
          </a:p>
          <a:p>
            <a:pPr marL="0" lvl="1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1400" dirty="0">
                <a:solidFill>
                  <a:schemeClr val="bg1"/>
                </a:solidFill>
                <a:latin typeface="Cambria" panose="02040503050406030204" pitchFamily="18" charset="0"/>
              </a:rPr>
              <a:t>#set -x</a:t>
            </a:r>
          </a:p>
          <a:p>
            <a:pPr marL="0" lvl="1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endParaRPr lang="en-US" altLang="en-US" sz="1400" dirty="0">
              <a:solidFill>
                <a:schemeClr val="bg1"/>
              </a:solidFill>
              <a:latin typeface="Cambria" panose="02040503050406030204" pitchFamily="18" charset="0"/>
            </a:endParaRPr>
          </a:p>
          <a:p>
            <a:pPr marL="0" lvl="1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1400" dirty="0">
                <a:solidFill>
                  <a:schemeClr val="bg1"/>
                </a:solidFill>
                <a:latin typeface="Cambria" panose="02040503050406030204" pitchFamily="18" charset="0"/>
              </a:rPr>
              <a:t>echo "command started with \"$*\"" &gt;/</a:t>
            </a:r>
            <a:r>
              <a:rPr lang="en-US" altLang="en-US" sz="1400" dirty="0" err="1">
                <a:solidFill>
                  <a:schemeClr val="bg1"/>
                </a:solidFill>
                <a:latin typeface="Cambria" panose="02040503050406030204" pitchFamily="18" charset="0"/>
              </a:rPr>
              <a:t>tmp</a:t>
            </a:r>
            <a:r>
              <a:rPr lang="en-US" altLang="en-US" sz="1400" dirty="0">
                <a:solidFill>
                  <a:schemeClr val="bg1"/>
                </a:solidFill>
                <a:latin typeface="Cambria" panose="02040503050406030204" pitchFamily="18" charset="0"/>
              </a:rPr>
              <a:t>/qdel.log</a:t>
            </a:r>
          </a:p>
          <a:p>
            <a:pPr marL="0" lvl="1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1400" dirty="0">
                <a:solidFill>
                  <a:schemeClr val="bg1"/>
                </a:solidFill>
                <a:latin typeface="Cambria" panose="02040503050406030204" pitchFamily="18" charset="0"/>
              </a:rPr>
              <a:t>USER_NAME=$1</a:t>
            </a:r>
          </a:p>
          <a:p>
            <a:pPr marL="0" lvl="1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1400" dirty="0">
                <a:solidFill>
                  <a:schemeClr val="bg1"/>
                </a:solidFill>
                <a:latin typeface="Cambria" panose="02040503050406030204" pitchFamily="18" charset="0"/>
              </a:rPr>
              <a:t>JOBID=$2</a:t>
            </a:r>
          </a:p>
          <a:p>
            <a:pPr marL="0" lvl="1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endParaRPr lang="en-US" altLang="en-US" sz="1400" dirty="0">
              <a:solidFill>
                <a:schemeClr val="bg1"/>
              </a:solidFill>
              <a:latin typeface="Cambria" panose="02040503050406030204" pitchFamily="18" charset="0"/>
            </a:endParaRPr>
          </a:p>
          <a:p>
            <a:pPr marL="0" lvl="1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1400" dirty="0">
                <a:solidFill>
                  <a:schemeClr val="bg1"/>
                </a:solidFill>
                <a:latin typeface="Cambria" panose="02040503050406030204" pitchFamily="18" charset="0"/>
              </a:rPr>
              <a:t>if [ ! "$USER_NAME" ] || [ ! "$JOBID" ]; then</a:t>
            </a:r>
          </a:p>
          <a:p>
            <a:pPr marL="0" lvl="1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1400" dirty="0">
                <a:solidFill>
                  <a:schemeClr val="bg1"/>
                </a:solidFill>
                <a:latin typeface="Cambria" panose="02040503050406030204" pitchFamily="18" charset="0"/>
              </a:rPr>
              <a:t>        echo "$0 &lt;</a:t>
            </a:r>
            <a:r>
              <a:rPr lang="en-US" altLang="en-US" sz="1400" dirty="0" err="1">
                <a:solidFill>
                  <a:schemeClr val="bg1"/>
                </a:solidFill>
                <a:latin typeface="Cambria" panose="02040503050406030204" pitchFamily="18" charset="0"/>
              </a:rPr>
              <a:t>UserID</a:t>
            </a:r>
            <a:r>
              <a:rPr lang="en-US" altLang="en-US" sz="1400" dirty="0">
                <a:solidFill>
                  <a:schemeClr val="bg1"/>
                </a:solidFill>
                <a:latin typeface="Cambria" panose="02040503050406030204" pitchFamily="18" charset="0"/>
              </a:rPr>
              <a:t>&gt; &lt;JOBID&gt;"</a:t>
            </a:r>
          </a:p>
          <a:p>
            <a:pPr marL="0" lvl="1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1400" dirty="0">
                <a:solidFill>
                  <a:schemeClr val="bg1"/>
                </a:solidFill>
                <a:latin typeface="Cambria" panose="02040503050406030204" pitchFamily="18" charset="0"/>
              </a:rPr>
              <a:t>        exit 10</a:t>
            </a:r>
          </a:p>
          <a:p>
            <a:pPr marL="0" lvl="1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1400" dirty="0">
                <a:solidFill>
                  <a:schemeClr val="bg1"/>
                </a:solidFill>
                <a:latin typeface="Cambria" panose="02040503050406030204" pitchFamily="18" charset="0"/>
              </a:rPr>
              <a:t>fi</a:t>
            </a:r>
          </a:p>
          <a:p>
            <a:pPr marL="0" lvl="1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endParaRPr lang="en-US" altLang="en-US" sz="1400" dirty="0">
              <a:solidFill>
                <a:schemeClr val="bg1"/>
              </a:solidFill>
              <a:latin typeface="Cambria" panose="02040503050406030204" pitchFamily="18" charset="0"/>
            </a:endParaRPr>
          </a:p>
          <a:p>
            <a:pPr marL="0" lvl="1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1400" dirty="0">
                <a:solidFill>
                  <a:schemeClr val="bg1"/>
                </a:solidFill>
                <a:latin typeface="Cambria" panose="02040503050406030204" pitchFamily="18" charset="0"/>
              </a:rPr>
              <a:t>echo "Executing \"</a:t>
            </a:r>
            <a:r>
              <a:rPr lang="en-US" altLang="en-US" sz="1400" dirty="0" err="1">
                <a:solidFill>
                  <a:schemeClr val="bg1"/>
                </a:solidFill>
                <a:latin typeface="Cambria" panose="02040503050406030204" pitchFamily="18" charset="0"/>
              </a:rPr>
              <a:t>ssh</a:t>
            </a:r>
            <a:r>
              <a:rPr lang="en-US" altLang="en-US" sz="1400" dirty="0">
                <a:solidFill>
                  <a:schemeClr val="bg1"/>
                </a:solidFill>
                <a:latin typeface="Cambria" panose="02040503050406030204" pitchFamily="18" charset="0"/>
              </a:rPr>
              <a:t> $USER_NAME@sdo2600 \"</a:t>
            </a:r>
            <a:r>
              <a:rPr lang="en-US" altLang="en-US" sz="1400" dirty="0" err="1">
                <a:solidFill>
                  <a:schemeClr val="bg1"/>
                </a:solidFill>
                <a:latin typeface="Cambria" panose="02040503050406030204" pitchFamily="18" charset="0"/>
              </a:rPr>
              <a:t>qdel</a:t>
            </a:r>
            <a:r>
              <a:rPr lang="en-US" altLang="en-US" sz="1400" dirty="0">
                <a:solidFill>
                  <a:schemeClr val="bg1"/>
                </a:solidFill>
                <a:latin typeface="Cambria" panose="02040503050406030204" pitchFamily="18" charset="0"/>
              </a:rPr>
              <a:t> $JOBID\"\"" &gt;&gt;/</a:t>
            </a:r>
            <a:r>
              <a:rPr lang="en-US" altLang="en-US" sz="1400" dirty="0" err="1">
                <a:solidFill>
                  <a:schemeClr val="bg1"/>
                </a:solidFill>
                <a:latin typeface="Cambria" panose="02040503050406030204" pitchFamily="18" charset="0"/>
              </a:rPr>
              <a:t>tmp</a:t>
            </a:r>
            <a:r>
              <a:rPr lang="en-US" altLang="en-US" sz="1400" dirty="0">
                <a:solidFill>
                  <a:schemeClr val="bg1"/>
                </a:solidFill>
                <a:latin typeface="Cambria" panose="02040503050406030204" pitchFamily="18" charset="0"/>
              </a:rPr>
              <a:t>/qdel.log</a:t>
            </a:r>
          </a:p>
          <a:p>
            <a:pPr marL="0" lvl="1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1400" dirty="0" err="1">
                <a:solidFill>
                  <a:schemeClr val="bg1"/>
                </a:solidFill>
                <a:latin typeface="Cambria" panose="02040503050406030204" pitchFamily="18" charset="0"/>
              </a:rPr>
              <a:t>ssh</a:t>
            </a:r>
            <a:r>
              <a:rPr lang="en-US" altLang="en-US" sz="1400" dirty="0">
                <a:solidFill>
                  <a:schemeClr val="bg1"/>
                </a:solidFill>
                <a:latin typeface="Cambria" panose="02040503050406030204" pitchFamily="18" charset="0"/>
              </a:rPr>
              <a:t> 1&gt;&amp;2 2&gt;&gt;/</a:t>
            </a:r>
            <a:r>
              <a:rPr lang="en-US" altLang="en-US" sz="1400" dirty="0" err="1">
                <a:solidFill>
                  <a:schemeClr val="bg1"/>
                </a:solidFill>
                <a:latin typeface="Cambria" panose="02040503050406030204" pitchFamily="18" charset="0"/>
              </a:rPr>
              <a:t>tmp</a:t>
            </a:r>
            <a:r>
              <a:rPr lang="en-US" altLang="en-US" sz="1400" dirty="0">
                <a:solidFill>
                  <a:schemeClr val="bg1"/>
                </a:solidFill>
                <a:latin typeface="Cambria" panose="02040503050406030204" pitchFamily="18" charset="0"/>
              </a:rPr>
              <a:t>/qdel.log -</a:t>
            </a:r>
            <a:r>
              <a:rPr lang="en-US" altLang="en-US" sz="1400" dirty="0" err="1">
                <a:solidFill>
                  <a:schemeClr val="bg1"/>
                </a:solidFill>
                <a:latin typeface="Cambria" panose="02040503050406030204" pitchFamily="18" charset="0"/>
              </a:rPr>
              <a:t>vvv</a:t>
            </a:r>
            <a:r>
              <a:rPr lang="en-US" altLang="en-US" sz="1400" dirty="0">
                <a:solidFill>
                  <a:schemeClr val="bg1"/>
                </a:solidFill>
                <a:latin typeface="Cambria" panose="02040503050406030204" pitchFamily="18" charset="0"/>
              </a:rPr>
              <a:t> $USER_NAME@sdo2600 "</a:t>
            </a:r>
            <a:r>
              <a:rPr lang="en-US" altLang="en-US" sz="1400" dirty="0" err="1">
                <a:solidFill>
                  <a:schemeClr val="bg1"/>
                </a:solidFill>
                <a:latin typeface="Cambria" panose="02040503050406030204" pitchFamily="18" charset="0"/>
              </a:rPr>
              <a:t>qdel</a:t>
            </a:r>
            <a:r>
              <a:rPr lang="en-US" altLang="en-US" sz="1400" dirty="0">
                <a:solidFill>
                  <a:schemeClr val="bg1"/>
                </a:solidFill>
                <a:latin typeface="Cambria" panose="02040503050406030204" pitchFamily="18" charset="0"/>
              </a:rPr>
              <a:t> $JOBID"</a:t>
            </a:r>
          </a:p>
        </p:txBody>
      </p:sp>
    </p:spTree>
    <p:extLst>
      <p:ext uri="{BB962C8B-B14F-4D97-AF65-F5344CB8AC3E}">
        <p14:creationId xmlns:p14="http://schemas.microsoft.com/office/powerpoint/2010/main" val="14901940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1933100" y="122830"/>
            <a:ext cx="8821336" cy="791571"/>
          </a:xfrm>
        </p:spPr>
        <p:txBody>
          <a:bodyPr>
            <a:noAutofit/>
          </a:bodyPr>
          <a:lstStyle/>
          <a:p>
            <a:r>
              <a:rPr lang="de-DE" sz="4800" dirty="0" smtClean="0">
                <a:latin typeface="Cambria" panose="02040503050406030204" pitchFamily="18" charset="0"/>
              </a:rPr>
              <a:t>PHP </a:t>
            </a:r>
            <a:r>
              <a:rPr lang="de-DE" sz="4800" dirty="0" err="1" smtClean="0">
                <a:latin typeface="Cambria" panose="02040503050406030204" pitchFamily="18" charset="0"/>
              </a:rPr>
              <a:t>exec</a:t>
            </a:r>
            <a:r>
              <a:rPr lang="de-DE" sz="4800" dirty="0" smtClean="0">
                <a:latin typeface="Cambria" panose="02040503050406030204" pitchFamily="18" charset="0"/>
              </a:rPr>
              <a:t>() in qdel</a:t>
            </a:r>
            <a:endParaRPr lang="en-US" sz="4800" dirty="0">
              <a:latin typeface="Cambria" panose="02040503050406030204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Applied Sciences Hof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28</a:t>
            </a:fld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half" idx="2"/>
          </p:nvPr>
        </p:nvSpPr>
        <p:spPr>
          <a:xfrm>
            <a:off x="1678508" y="914400"/>
            <a:ext cx="9417122" cy="4626591"/>
          </a:xfr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marL="0" lvl="1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de-DE" altLang="en-US" sz="1400" u="sng" dirty="0" err="1" smtClean="0">
                <a:solidFill>
                  <a:schemeClr val="bg1"/>
                </a:solidFill>
                <a:latin typeface="Cambria" panose="02040503050406030204" pitchFamily="18" charset="0"/>
              </a:rPr>
              <a:t>exec</a:t>
            </a:r>
            <a:r>
              <a:rPr lang="de-DE" altLang="en-US" sz="1400" u="sng" dirty="0" smtClean="0">
                <a:solidFill>
                  <a:schemeClr val="bg1"/>
                </a:solidFill>
                <a:latin typeface="Cambria" panose="02040503050406030204" pitchFamily="18" charset="0"/>
              </a:rPr>
              <a:t>()</a:t>
            </a:r>
          </a:p>
          <a:p>
            <a:pPr marL="0" lvl="1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1400" dirty="0">
                <a:solidFill>
                  <a:schemeClr val="bg1"/>
                </a:solidFill>
                <a:latin typeface="Cambria" panose="02040503050406030204" pitchFamily="18" charset="0"/>
              </a:rPr>
              <a:t>exec — Execute an external </a:t>
            </a:r>
            <a:r>
              <a:rPr lang="en-US" altLang="en-US" sz="1400" dirty="0" smtClean="0">
                <a:solidFill>
                  <a:schemeClr val="bg1"/>
                </a:solidFill>
                <a:latin typeface="Cambria" panose="02040503050406030204" pitchFamily="18" charset="0"/>
              </a:rPr>
              <a:t>program</a:t>
            </a:r>
          </a:p>
          <a:p>
            <a:pPr marL="0" lvl="1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1400" dirty="0">
                <a:solidFill>
                  <a:schemeClr val="bg1"/>
                </a:solidFill>
                <a:latin typeface="Cambria" panose="02040503050406030204" pitchFamily="18" charset="0"/>
              </a:rPr>
              <a:t>&lt;?</a:t>
            </a:r>
            <a:r>
              <a:rPr lang="en-US" altLang="en-US" sz="1400" dirty="0" err="1">
                <a:solidFill>
                  <a:schemeClr val="bg1"/>
                </a:solidFill>
                <a:latin typeface="Cambria" panose="02040503050406030204" pitchFamily="18" charset="0"/>
              </a:rPr>
              <a:t>php</a:t>
            </a:r>
            <a:endParaRPr lang="en-US" altLang="en-US" sz="1400" dirty="0">
              <a:solidFill>
                <a:schemeClr val="bg1"/>
              </a:solidFill>
              <a:latin typeface="Cambria" panose="02040503050406030204" pitchFamily="18" charset="0"/>
            </a:endParaRPr>
          </a:p>
          <a:p>
            <a:pPr marL="0" lvl="1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1400" dirty="0">
                <a:solidFill>
                  <a:schemeClr val="bg1"/>
                </a:solidFill>
                <a:latin typeface="Cambria" panose="02040503050406030204" pitchFamily="18" charset="0"/>
              </a:rPr>
              <a:t>// outputs the username that owns the running </a:t>
            </a:r>
            <a:r>
              <a:rPr lang="en-US" altLang="en-US" sz="1400" dirty="0" err="1">
                <a:solidFill>
                  <a:schemeClr val="bg1"/>
                </a:solidFill>
                <a:latin typeface="Cambria" panose="02040503050406030204" pitchFamily="18" charset="0"/>
              </a:rPr>
              <a:t>php</a:t>
            </a:r>
            <a:r>
              <a:rPr lang="en-US" altLang="en-US" sz="1400" dirty="0">
                <a:solidFill>
                  <a:schemeClr val="bg1"/>
                </a:solidFill>
                <a:latin typeface="Cambria" panose="02040503050406030204" pitchFamily="18" charset="0"/>
              </a:rPr>
              <a:t>/</a:t>
            </a:r>
            <a:r>
              <a:rPr lang="en-US" altLang="en-US" sz="1400" dirty="0" err="1">
                <a:solidFill>
                  <a:schemeClr val="bg1"/>
                </a:solidFill>
                <a:latin typeface="Cambria" panose="02040503050406030204" pitchFamily="18" charset="0"/>
              </a:rPr>
              <a:t>httpd</a:t>
            </a:r>
            <a:r>
              <a:rPr lang="en-US" altLang="en-US" sz="1400" dirty="0">
                <a:solidFill>
                  <a:schemeClr val="bg1"/>
                </a:solidFill>
                <a:latin typeface="Cambria" panose="02040503050406030204" pitchFamily="18" charset="0"/>
              </a:rPr>
              <a:t> process</a:t>
            </a:r>
          </a:p>
          <a:p>
            <a:pPr marL="0" lvl="1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1400" dirty="0">
                <a:solidFill>
                  <a:schemeClr val="bg1"/>
                </a:solidFill>
                <a:latin typeface="Cambria" panose="02040503050406030204" pitchFamily="18" charset="0"/>
              </a:rPr>
              <a:t>// (on a system with the "</a:t>
            </a:r>
            <a:r>
              <a:rPr lang="en-US" altLang="en-US" sz="1400" dirty="0" err="1">
                <a:solidFill>
                  <a:schemeClr val="bg1"/>
                </a:solidFill>
                <a:latin typeface="Cambria" panose="02040503050406030204" pitchFamily="18" charset="0"/>
              </a:rPr>
              <a:t>whoami</a:t>
            </a:r>
            <a:r>
              <a:rPr lang="en-US" altLang="en-US" sz="1400" dirty="0">
                <a:solidFill>
                  <a:schemeClr val="bg1"/>
                </a:solidFill>
                <a:latin typeface="Cambria" panose="02040503050406030204" pitchFamily="18" charset="0"/>
              </a:rPr>
              <a:t>" executable in the path)</a:t>
            </a:r>
          </a:p>
          <a:p>
            <a:pPr marL="0" lvl="1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1400" dirty="0">
                <a:solidFill>
                  <a:schemeClr val="bg1"/>
                </a:solidFill>
                <a:latin typeface="Cambria" panose="02040503050406030204" pitchFamily="18" charset="0"/>
              </a:rPr>
              <a:t>echo exec('</a:t>
            </a:r>
            <a:r>
              <a:rPr lang="en-US" altLang="en-US" sz="1400" dirty="0" err="1">
                <a:solidFill>
                  <a:schemeClr val="bg1"/>
                </a:solidFill>
                <a:latin typeface="Cambria" panose="02040503050406030204" pitchFamily="18" charset="0"/>
              </a:rPr>
              <a:t>whoami</a:t>
            </a:r>
            <a:r>
              <a:rPr lang="en-US" altLang="en-US" sz="1400" dirty="0">
                <a:solidFill>
                  <a:schemeClr val="bg1"/>
                </a:solidFill>
                <a:latin typeface="Cambria" panose="02040503050406030204" pitchFamily="18" charset="0"/>
              </a:rPr>
              <a:t>');</a:t>
            </a:r>
          </a:p>
          <a:p>
            <a:pPr marL="0" lvl="1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1400" dirty="0" smtClean="0">
                <a:solidFill>
                  <a:schemeClr val="bg1"/>
                </a:solidFill>
                <a:latin typeface="Cambria" panose="02040503050406030204" pitchFamily="18" charset="0"/>
              </a:rPr>
              <a:t>?&gt;</a:t>
            </a:r>
          </a:p>
          <a:p>
            <a:pPr marL="0" lvl="1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endParaRPr lang="de-DE" altLang="en-US" sz="1400" dirty="0">
              <a:solidFill>
                <a:schemeClr val="bg1"/>
              </a:solidFill>
              <a:latin typeface="Cambria" panose="02040503050406030204" pitchFamily="18" charset="0"/>
            </a:endParaRPr>
          </a:p>
          <a:p>
            <a:pPr marL="0" lvl="1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1400" u="sng" dirty="0" err="1">
                <a:solidFill>
                  <a:schemeClr val="bg1"/>
                </a:solidFill>
                <a:latin typeface="Cambria" panose="02040503050406030204" pitchFamily="18" charset="0"/>
              </a:rPr>
              <a:t>shell_exec</a:t>
            </a:r>
            <a:endParaRPr lang="en-US" altLang="en-US" sz="1400" u="sng" dirty="0">
              <a:solidFill>
                <a:schemeClr val="bg1"/>
              </a:solidFill>
              <a:latin typeface="Cambria" panose="02040503050406030204" pitchFamily="18" charset="0"/>
            </a:endParaRPr>
          </a:p>
          <a:p>
            <a:pPr marL="0" lvl="1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1400" dirty="0" err="1" smtClean="0">
                <a:solidFill>
                  <a:schemeClr val="bg1"/>
                </a:solidFill>
                <a:latin typeface="Cambria" panose="02040503050406030204" pitchFamily="18" charset="0"/>
              </a:rPr>
              <a:t>shell_exec</a:t>
            </a:r>
            <a:r>
              <a:rPr lang="en-US" altLang="en-US" sz="1400" dirty="0" smtClean="0">
                <a:solidFill>
                  <a:schemeClr val="bg1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1400" dirty="0">
                <a:solidFill>
                  <a:schemeClr val="bg1"/>
                </a:solidFill>
                <a:latin typeface="Cambria" panose="02040503050406030204" pitchFamily="18" charset="0"/>
              </a:rPr>
              <a:t>— Execute command via shell and return the complete output as a string</a:t>
            </a:r>
          </a:p>
        </p:txBody>
      </p:sp>
    </p:spTree>
    <p:extLst>
      <p:ext uri="{BB962C8B-B14F-4D97-AF65-F5344CB8AC3E}">
        <p14:creationId xmlns:p14="http://schemas.microsoft.com/office/powerpoint/2010/main" val="7895633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1933100" y="122830"/>
            <a:ext cx="8821336" cy="791571"/>
          </a:xfrm>
        </p:spPr>
        <p:txBody>
          <a:bodyPr>
            <a:noAutofit/>
          </a:bodyPr>
          <a:lstStyle/>
          <a:p>
            <a:r>
              <a:rPr lang="de-DE" sz="4800" dirty="0" err="1" smtClean="0">
                <a:latin typeface="Cambria" panose="02040503050406030204" pitchFamily="18" charset="0"/>
              </a:rPr>
              <a:t>Eliminating</a:t>
            </a:r>
            <a:r>
              <a:rPr lang="de-DE" sz="4800" dirty="0" smtClean="0">
                <a:latin typeface="Cambria" panose="02040503050406030204" pitchFamily="18" charset="0"/>
              </a:rPr>
              <a:t> PuTTy.exe </a:t>
            </a:r>
            <a:r>
              <a:rPr lang="de-DE" sz="4800" dirty="0" err="1" smtClean="0">
                <a:latin typeface="Cambria" panose="02040503050406030204" pitchFamily="18" charset="0"/>
              </a:rPr>
              <a:t>by</a:t>
            </a:r>
            <a:r>
              <a:rPr lang="de-DE" sz="4800" dirty="0" smtClean="0">
                <a:latin typeface="Cambria" panose="02040503050406030204" pitchFamily="18" charset="0"/>
              </a:rPr>
              <a:t> qdel</a:t>
            </a:r>
            <a:endParaRPr lang="en-US" sz="4800" dirty="0">
              <a:latin typeface="Cambria" panose="02040503050406030204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Applied Sciences Hof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29</a:t>
            </a:fld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half" idx="2"/>
          </p:nvPr>
        </p:nvSpPr>
        <p:spPr>
          <a:xfrm>
            <a:off x="1678508" y="914400"/>
            <a:ext cx="9417122" cy="4626591"/>
          </a:xfr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>
            <a:normAutofit fontScale="92500" lnSpcReduction="20000"/>
          </a:bodyPr>
          <a:lstStyle/>
          <a:p>
            <a:pPr marL="0" lvl="1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1400" dirty="0" smtClean="0">
                <a:solidFill>
                  <a:schemeClr val="bg1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1400" dirty="0" err="1" smtClean="0">
                <a:solidFill>
                  <a:schemeClr val="bg1"/>
                </a:solidFill>
                <a:latin typeface="Cambria" panose="02040503050406030204" pitchFamily="18" charset="0"/>
              </a:rPr>
              <a:t>foreach</a:t>
            </a:r>
            <a:r>
              <a:rPr lang="en-US" altLang="en-US" sz="1400" dirty="0" smtClean="0">
                <a:solidFill>
                  <a:schemeClr val="bg1"/>
                </a:solidFill>
                <a:latin typeface="Cambria" panose="02040503050406030204" pitchFamily="18" charset="0"/>
              </a:rPr>
              <a:t>($value as $</a:t>
            </a:r>
            <a:r>
              <a:rPr lang="en-US" altLang="en-US" sz="1400" dirty="0" err="1" smtClean="0">
                <a:solidFill>
                  <a:schemeClr val="bg1"/>
                </a:solidFill>
                <a:latin typeface="Cambria" panose="02040503050406030204" pitchFamily="18" charset="0"/>
              </a:rPr>
              <a:t>checkbox_id</a:t>
            </a:r>
            <a:r>
              <a:rPr lang="en-US" altLang="en-US" sz="1400" dirty="0" smtClean="0">
                <a:solidFill>
                  <a:schemeClr val="bg1"/>
                </a:solidFill>
                <a:latin typeface="Cambria" panose="02040503050406030204" pitchFamily="18" charset="0"/>
              </a:rPr>
              <a:t>)</a:t>
            </a:r>
          </a:p>
          <a:p>
            <a:pPr marL="0" lvl="1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1400" dirty="0" smtClean="0">
                <a:solidFill>
                  <a:schemeClr val="bg1"/>
                </a:solidFill>
                <a:latin typeface="Cambria" panose="02040503050406030204" pitchFamily="18" charset="0"/>
              </a:rPr>
              <a:t>                {</a:t>
            </a:r>
          </a:p>
          <a:p>
            <a:pPr marL="0" lvl="1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1400" dirty="0" smtClean="0">
                <a:solidFill>
                  <a:schemeClr val="bg1"/>
                </a:solidFill>
                <a:latin typeface="Cambria" panose="02040503050406030204" pitchFamily="18" charset="0"/>
              </a:rPr>
              <a:t>                        echo $</a:t>
            </a:r>
            <a:r>
              <a:rPr lang="en-US" altLang="en-US" sz="1400" dirty="0" err="1" smtClean="0">
                <a:solidFill>
                  <a:schemeClr val="bg1"/>
                </a:solidFill>
                <a:latin typeface="Cambria" panose="02040503050406030204" pitchFamily="18" charset="0"/>
              </a:rPr>
              <a:t>checkbox_id</a:t>
            </a:r>
            <a:r>
              <a:rPr lang="en-US" altLang="en-US" sz="1400" dirty="0" smtClean="0">
                <a:solidFill>
                  <a:schemeClr val="bg1"/>
                </a:solidFill>
                <a:latin typeface="Cambria" panose="02040503050406030204" pitchFamily="18" charset="0"/>
              </a:rPr>
              <a:t>;</a:t>
            </a:r>
          </a:p>
          <a:p>
            <a:pPr marL="0" lvl="1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1400" dirty="0" smtClean="0">
                <a:solidFill>
                  <a:schemeClr val="bg1"/>
                </a:solidFill>
                <a:latin typeface="Cambria" panose="02040503050406030204" pitchFamily="18" charset="0"/>
              </a:rPr>
              <a:t>      	 $</a:t>
            </a:r>
            <a:r>
              <a:rPr lang="en-US" altLang="en-US" sz="1400" dirty="0" err="1" smtClean="0">
                <a:solidFill>
                  <a:schemeClr val="bg1"/>
                </a:solidFill>
                <a:latin typeface="Cambria" panose="02040503050406030204" pitchFamily="18" charset="0"/>
              </a:rPr>
              <a:t>logged_user</a:t>
            </a:r>
            <a:r>
              <a:rPr lang="en-US" altLang="en-US" sz="1400" dirty="0" smtClean="0">
                <a:solidFill>
                  <a:schemeClr val="bg1"/>
                </a:solidFill>
                <a:latin typeface="Cambria" panose="02040503050406030204" pitchFamily="18" charset="0"/>
              </a:rPr>
              <a:t>=$_SERVER['PHP_AUTH_USER'];</a:t>
            </a:r>
          </a:p>
          <a:p>
            <a:pPr marL="0" lvl="1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1400" dirty="0" smtClean="0">
                <a:solidFill>
                  <a:schemeClr val="bg1"/>
                </a:solidFill>
                <a:latin typeface="Cambria" panose="02040503050406030204" pitchFamily="18" charset="0"/>
              </a:rPr>
              <a:t>	</a:t>
            </a:r>
            <a:r>
              <a:rPr lang="en-US" altLang="en-US" sz="1400" dirty="0" err="1" smtClean="0">
                <a:solidFill>
                  <a:schemeClr val="bg1"/>
                </a:solidFill>
                <a:latin typeface="Cambria" panose="02040503050406030204" pitchFamily="18" charset="0"/>
              </a:rPr>
              <a:t>logged_pwd</a:t>
            </a:r>
            <a:r>
              <a:rPr lang="en-US" altLang="en-US" sz="1400" dirty="0" smtClean="0">
                <a:solidFill>
                  <a:schemeClr val="bg1"/>
                </a:solidFill>
                <a:latin typeface="Cambria" panose="02040503050406030204" pitchFamily="18" charset="0"/>
              </a:rPr>
              <a:t>=$_SERVER['PHP_AUTH_PW'];</a:t>
            </a:r>
          </a:p>
          <a:p>
            <a:pPr marL="0" lvl="1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endParaRPr lang="en-US" altLang="en-US" sz="1400" dirty="0" smtClean="0">
              <a:solidFill>
                <a:schemeClr val="bg1"/>
              </a:solidFill>
              <a:latin typeface="Cambria" panose="02040503050406030204" pitchFamily="18" charset="0"/>
            </a:endParaRPr>
          </a:p>
          <a:p>
            <a:pPr marL="0" lvl="1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1400" dirty="0" smtClean="0">
                <a:solidFill>
                  <a:schemeClr val="bg1"/>
                </a:solidFill>
                <a:latin typeface="Cambria" panose="02040503050406030204" pitchFamily="18" charset="0"/>
              </a:rPr>
              <a:t>	exec("/</a:t>
            </a:r>
            <a:r>
              <a:rPr lang="en-US" altLang="en-US" sz="1400" dirty="0" err="1" smtClean="0">
                <a:solidFill>
                  <a:schemeClr val="bg1"/>
                </a:solidFill>
                <a:latin typeface="Cambria" panose="02040503050406030204" pitchFamily="18" charset="0"/>
              </a:rPr>
              <a:t>usr</a:t>
            </a:r>
            <a:r>
              <a:rPr lang="en-US" altLang="en-US" sz="1400" dirty="0" smtClean="0">
                <a:solidFill>
                  <a:schemeClr val="bg1"/>
                </a:solidFill>
                <a:latin typeface="Cambria" panose="02040503050406030204" pitchFamily="18" charset="0"/>
              </a:rPr>
              <a:t>/bin/</a:t>
            </a:r>
            <a:r>
              <a:rPr lang="en-US" altLang="en-US" sz="1400" dirty="0" err="1" smtClean="0">
                <a:solidFill>
                  <a:schemeClr val="bg1"/>
                </a:solidFill>
                <a:latin typeface="Cambria" panose="02040503050406030204" pitchFamily="18" charset="0"/>
              </a:rPr>
              <a:t>qdel</a:t>
            </a:r>
            <a:r>
              <a:rPr lang="en-US" altLang="en-US" sz="1400" dirty="0" smtClean="0">
                <a:solidFill>
                  <a:schemeClr val="bg1"/>
                </a:solidFill>
                <a:latin typeface="Cambria" panose="02040503050406030204" pitchFamily="18" charset="0"/>
              </a:rPr>
              <a:t> $</a:t>
            </a:r>
            <a:r>
              <a:rPr lang="en-US" altLang="en-US" sz="1400" dirty="0" err="1" smtClean="0">
                <a:solidFill>
                  <a:schemeClr val="bg1"/>
                </a:solidFill>
                <a:latin typeface="Cambria" panose="02040503050406030204" pitchFamily="18" charset="0"/>
              </a:rPr>
              <a:t>logged_user</a:t>
            </a:r>
            <a:r>
              <a:rPr lang="en-US" altLang="en-US" sz="1400" dirty="0" smtClean="0">
                <a:solidFill>
                  <a:schemeClr val="bg1"/>
                </a:solidFill>
                <a:latin typeface="Cambria" panose="02040503050406030204" pitchFamily="18" charset="0"/>
              </a:rPr>
              <a:t> $</a:t>
            </a:r>
            <a:r>
              <a:rPr lang="en-US" altLang="en-US" sz="1400" dirty="0" err="1" smtClean="0">
                <a:solidFill>
                  <a:schemeClr val="bg1"/>
                </a:solidFill>
                <a:latin typeface="Cambria" panose="02040503050406030204" pitchFamily="18" charset="0"/>
              </a:rPr>
              <a:t>checkbox_id</a:t>
            </a:r>
            <a:r>
              <a:rPr lang="en-US" altLang="en-US" sz="1400" dirty="0" smtClean="0">
                <a:solidFill>
                  <a:schemeClr val="bg1"/>
                </a:solidFill>
                <a:latin typeface="Cambria" panose="02040503050406030204" pitchFamily="18" charset="0"/>
              </a:rPr>
              <a:t>");</a:t>
            </a:r>
          </a:p>
          <a:p>
            <a:pPr marL="0" lvl="1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de-DE" altLang="en-US" sz="1400" dirty="0" smtClean="0">
                <a:solidFill>
                  <a:schemeClr val="bg1"/>
                </a:solidFill>
                <a:latin typeface="Cambria" panose="02040503050406030204" pitchFamily="18" charset="0"/>
              </a:rPr>
              <a:t>               }</a:t>
            </a:r>
          </a:p>
          <a:p>
            <a:pPr marL="0" lvl="1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de-DE" altLang="en-US" sz="1400" dirty="0" smtClean="0">
                <a:solidFill>
                  <a:schemeClr val="bg1"/>
                </a:solidFill>
                <a:latin typeface="Cambria" panose="02040503050406030204" pitchFamily="18" charset="0"/>
              </a:rPr>
              <a:t>***********************************************************************************************************************************</a:t>
            </a:r>
          </a:p>
          <a:p>
            <a:pPr marL="0" lvl="1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endParaRPr lang="de-DE" altLang="en-US" sz="1400" dirty="0">
              <a:solidFill>
                <a:schemeClr val="bg1"/>
              </a:solidFill>
              <a:latin typeface="Cambria" panose="02040503050406030204" pitchFamily="18" charset="0"/>
            </a:endParaRPr>
          </a:p>
          <a:p>
            <a:pPr marL="0" lvl="1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de-DE" altLang="en-US" sz="1400" u="sng" dirty="0" smtClean="0">
                <a:solidFill>
                  <a:schemeClr val="bg1"/>
                </a:solidFill>
                <a:latin typeface="Cambria" panose="02040503050406030204" pitchFamily="18" charset="0"/>
              </a:rPr>
              <a:t>Shell Script </a:t>
            </a:r>
            <a:r>
              <a:rPr lang="de-DE" altLang="en-US" sz="1400" u="sng" dirty="0" err="1" smtClean="0">
                <a:solidFill>
                  <a:schemeClr val="bg1"/>
                </a:solidFill>
                <a:latin typeface="Cambria" panose="02040503050406030204" pitchFamily="18" charset="0"/>
              </a:rPr>
              <a:t>qdel</a:t>
            </a:r>
            <a:endParaRPr lang="de-DE" altLang="en-US" sz="1400" u="sng" dirty="0" smtClean="0">
              <a:solidFill>
                <a:schemeClr val="bg1"/>
              </a:solidFill>
              <a:latin typeface="Cambria" panose="02040503050406030204" pitchFamily="18" charset="0"/>
            </a:endParaRPr>
          </a:p>
          <a:p>
            <a:pPr marL="0" lvl="1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endParaRPr lang="de-DE" altLang="en-US" sz="1400" u="sng" dirty="0" smtClean="0">
              <a:solidFill>
                <a:schemeClr val="bg1"/>
              </a:solidFill>
              <a:latin typeface="Cambria" panose="02040503050406030204" pitchFamily="18" charset="0"/>
            </a:endParaRPr>
          </a:p>
          <a:p>
            <a:pPr marL="0" lvl="1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1400" dirty="0">
                <a:solidFill>
                  <a:schemeClr val="bg1"/>
                </a:solidFill>
                <a:latin typeface="Cambria" panose="02040503050406030204" pitchFamily="18" charset="0"/>
              </a:rPr>
              <a:t>#!/bin/bash</a:t>
            </a:r>
          </a:p>
          <a:p>
            <a:pPr marL="0" lvl="1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endParaRPr lang="en-US" altLang="en-US" sz="1400" dirty="0">
              <a:solidFill>
                <a:schemeClr val="bg1"/>
              </a:solidFill>
              <a:latin typeface="Cambria" panose="02040503050406030204" pitchFamily="18" charset="0"/>
            </a:endParaRPr>
          </a:p>
          <a:p>
            <a:pPr marL="0" lvl="1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1400" dirty="0">
                <a:solidFill>
                  <a:schemeClr val="bg1"/>
                </a:solidFill>
                <a:latin typeface="Cambria" panose="02040503050406030204" pitchFamily="18" charset="0"/>
              </a:rPr>
              <a:t>#set -x</a:t>
            </a:r>
          </a:p>
          <a:p>
            <a:pPr marL="0" lvl="1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endParaRPr lang="en-US" altLang="en-US" sz="1400" dirty="0">
              <a:solidFill>
                <a:schemeClr val="bg1"/>
              </a:solidFill>
              <a:latin typeface="Cambria" panose="02040503050406030204" pitchFamily="18" charset="0"/>
            </a:endParaRPr>
          </a:p>
          <a:p>
            <a:pPr marL="0" lvl="1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1400" dirty="0">
                <a:solidFill>
                  <a:schemeClr val="bg1"/>
                </a:solidFill>
                <a:latin typeface="Cambria" panose="02040503050406030204" pitchFamily="18" charset="0"/>
              </a:rPr>
              <a:t>echo "command started with \"$*\"" &gt;/</a:t>
            </a:r>
            <a:r>
              <a:rPr lang="en-US" altLang="en-US" sz="1400" dirty="0" err="1">
                <a:solidFill>
                  <a:schemeClr val="bg1"/>
                </a:solidFill>
                <a:latin typeface="Cambria" panose="02040503050406030204" pitchFamily="18" charset="0"/>
              </a:rPr>
              <a:t>tmp</a:t>
            </a:r>
            <a:r>
              <a:rPr lang="en-US" altLang="en-US" sz="1400" dirty="0">
                <a:solidFill>
                  <a:schemeClr val="bg1"/>
                </a:solidFill>
                <a:latin typeface="Cambria" panose="02040503050406030204" pitchFamily="18" charset="0"/>
              </a:rPr>
              <a:t>/qdel.log</a:t>
            </a:r>
          </a:p>
          <a:p>
            <a:pPr marL="0" lvl="1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1400" dirty="0">
                <a:solidFill>
                  <a:schemeClr val="bg1"/>
                </a:solidFill>
                <a:latin typeface="Cambria" panose="02040503050406030204" pitchFamily="18" charset="0"/>
              </a:rPr>
              <a:t>USER_NAME=$1</a:t>
            </a:r>
          </a:p>
          <a:p>
            <a:pPr marL="0" lvl="1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1400" dirty="0">
                <a:solidFill>
                  <a:schemeClr val="bg1"/>
                </a:solidFill>
                <a:latin typeface="Cambria" panose="02040503050406030204" pitchFamily="18" charset="0"/>
              </a:rPr>
              <a:t>JOBID=$2</a:t>
            </a:r>
          </a:p>
          <a:p>
            <a:pPr marL="0" lvl="1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endParaRPr lang="en-US" altLang="en-US" sz="1400" dirty="0">
              <a:solidFill>
                <a:schemeClr val="bg1"/>
              </a:solidFill>
              <a:latin typeface="Cambria" panose="02040503050406030204" pitchFamily="18" charset="0"/>
            </a:endParaRPr>
          </a:p>
          <a:p>
            <a:pPr marL="0" lvl="1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1400" dirty="0">
                <a:solidFill>
                  <a:schemeClr val="bg1"/>
                </a:solidFill>
                <a:latin typeface="Cambria" panose="02040503050406030204" pitchFamily="18" charset="0"/>
              </a:rPr>
              <a:t>if [ ! "$USER_NAME" ] || [ ! "$JOBID" ]; then</a:t>
            </a:r>
          </a:p>
          <a:p>
            <a:pPr marL="0" lvl="1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1400" dirty="0">
                <a:solidFill>
                  <a:schemeClr val="bg1"/>
                </a:solidFill>
                <a:latin typeface="Cambria" panose="02040503050406030204" pitchFamily="18" charset="0"/>
              </a:rPr>
              <a:t>        echo "$0 &lt;</a:t>
            </a:r>
            <a:r>
              <a:rPr lang="en-US" altLang="en-US" sz="1400" dirty="0" err="1">
                <a:solidFill>
                  <a:schemeClr val="bg1"/>
                </a:solidFill>
                <a:latin typeface="Cambria" panose="02040503050406030204" pitchFamily="18" charset="0"/>
              </a:rPr>
              <a:t>UserID</a:t>
            </a:r>
            <a:r>
              <a:rPr lang="en-US" altLang="en-US" sz="1400" dirty="0">
                <a:solidFill>
                  <a:schemeClr val="bg1"/>
                </a:solidFill>
                <a:latin typeface="Cambria" panose="02040503050406030204" pitchFamily="18" charset="0"/>
              </a:rPr>
              <a:t>&gt; &lt;JOBID&gt;"</a:t>
            </a:r>
          </a:p>
          <a:p>
            <a:pPr marL="0" lvl="1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1400" dirty="0">
                <a:solidFill>
                  <a:schemeClr val="bg1"/>
                </a:solidFill>
                <a:latin typeface="Cambria" panose="02040503050406030204" pitchFamily="18" charset="0"/>
              </a:rPr>
              <a:t>        exit 10</a:t>
            </a:r>
          </a:p>
          <a:p>
            <a:pPr marL="0" lvl="1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1400" dirty="0">
                <a:solidFill>
                  <a:schemeClr val="bg1"/>
                </a:solidFill>
                <a:latin typeface="Cambria" panose="02040503050406030204" pitchFamily="18" charset="0"/>
              </a:rPr>
              <a:t>fi</a:t>
            </a:r>
          </a:p>
          <a:p>
            <a:pPr marL="0" lvl="1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endParaRPr lang="en-US" altLang="en-US" sz="1400" dirty="0">
              <a:solidFill>
                <a:schemeClr val="bg1"/>
              </a:solidFill>
              <a:latin typeface="Cambria" panose="02040503050406030204" pitchFamily="18" charset="0"/>
            </a:endParaRPr>
          </a:p>
          <a:p>
            <a:pPr marL="0" lvl="1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1400" dirty="0">
                <a:solidFill>
                  <a:schemeClr val="bg1"/>
                </a:solidFill>
                <a:latin typeface="Cambria" panose="02040503050406030204" pitchFamily="18" charset="0"/>
              </a:rPr>
              <a:t>echo "Executing \"</a:t>
            </a:r>
            <a:r>
              <a:rPr lang="en-US" altLang="en-US" sz="1400" dirty="0" err="1">
                <a:solidFill>
                  <a:schemeClr val="bg1"/>
                </a:solidFill>
                <a:latin typeface="Cambria" panose="02040503050406030204" pitchFamily="18" charset="0"/>
              </a:rPr>
              <a:t>ssh</a:t>
            </a:r>
            <a:r>
              <a:rPr lang="en-US" altLang="en-US" sz="1400" dirty="0">
                <a:solidFill>
                  <a:schemeClr val="bg1"/>
                </a:solidFill>
                <a:latin typeface="Cambria" panose="02040503050406030204" pitchFamily="18" charset="0"/>
              </a:rPr>
              <a:t> $USER_NAME@sdo2600 \"</a:t>
            </a:r>
            <a:r>
              <a:rPr lang="en-US" altLang="en-US" sz="1400" dirty="0" err="1">
                <a:solidFill>
                  <a:schemeClr val="bg1"/>
                </a:solidFill>
                <a:latin typeface="Cambria" panose="02040503050406030204" pitchFamily="18" charset="0"/>
              </a:rPr>
              <a:t>qdel</a:t>
            </a:r>
            <a:r>
              <a:rPr lang="en-US" altLang="en-US" sz="1400" dirty="0">
                <a:solidFill>
                  <a:schemeClr val="bg1"/>
                </a:solidFill>
                <a:latin typeface="Cambria" panose="02040503050406030204" pitchFamily="18" charset="0"/>
              </a:rPr>
              <a:t> $JOBID\"\"" &gt;&gt;/</a:t>
            </a:r>
            <a:r>
              <a:rPr lang="en-US" altLang="en-US" sz="1400" dirty="0" err="1">
                <a:solidFill>
                  <a:schemeClr val="bg1"/>
                </a:solidFill>
                <a:latin typeface="Cambria" panose="02040503050406030204" pitchFamily="18" charset="0"/>
              </a:rPr>
              <a:t>tmp</a:t>
            </a:r>
            <a:r>
              <a:rPr lang="en-US" altLang="en-US" sz="1400" dirty="0">
                <a:solidFill>
                  <a:schemeClr val="bg1"/>
                </a:solidFill>
                <a:latin typeface="Cambria" panose="02040503050406030204" pitchFamily="18" charset="0"/>
              </a:rPr>
              <a:t>/qdel.log</a:t>
            </a:r>
          </a:p>
          <a:p>
            <a:pPr marL="0" lvl="1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1400" dirty="0" err="1">
                <a:solidFill>
                  <a:schemeClr val="bg1"/>
                </a:solidFill>
                <a:latin typeface="Cambria" panose="02040503050406030204" pitchFamily="18" charset="0"/>
              </a:rPr>
              <a:t>ssh</a:t>
            </a:r>
            <a:r>
              <a:rPr lang="en-US" altLang="en-US" sz="1400" dirty="0">
                <a:solidFill>
                  <a:schemeClr val="bg1"/>
                </a:solidFill>
                <a:latin typeface="Cambria" panose="02040503050406030204" pitchFamily="18" charset="0"/>
              </a:rPr>
              <a:t> 1&gt;&amp;2 2&gt;&gt;/</a:t>
            </a:r>
            <a:r>
              <a:rPr lang="en-US" altLang="en-US" sz="1400" dirty="0" err="1">
                <a:solidFill>
                  <a:schemeClr val="bg1"/>
                </a:solidFill>
                <a:latin typeface="Cambria" panose="02040503050406030204" pitchFamily="18" charset="0"/>
              </a:rPr>
              <a:t>tmp</a:t>
            </a:r>
            <a:r>
              <a:rPr lang="en-US" altLang="en-US" sz="1400" dirty="0">
                <a:solidFill>
                  <a:schemeClr val="bg1"/>
                </a:solidFill>
                <a:latin typeface="Cambria" panose="02040503050406030204" pitchFamily="18" charset="0"/>
              </a:rPr>
              <a:t>/qdel.log -</a:t>
            </a:r>
            <a:r>
              <a:rPr lang="en-US" altLang="en-US" sz="1400" dirty="0" err="1">
                <a:solidFill>
                  <a:schemeClr val="bg1"/>
                </a:solidFill>
                <a:latin typeface="Cambria" panose="02040503050406030204" pitchFamily="18" charset="0"/>
              </a:rPr>
              <a:t>vvv</a:t>
            </a:r>
            <a:r>
              <a:rPr lang="en-US" altLang="en-US" sz="1400" dirty="0">
                <a:solidFill>
                  <a:schemeClr val="bg1"/>
                </a:solidFill>
                <a:latin typeface="Cambria" panose="02040503050406030204" pitchFamily="18" charset="0"/>
              </a:rPr>
              <a:t> $USER_NAME@sdo2600 "</a:t>
            </a:r>
            <a:r>
              <a:rPr lang="en-US" altLang="en-US" sz="1400" dirty="0" err="1">
                <a:solidFill>
                  <a:schemeClr val="bg1"/>
                </a:solidFill>
                <a:latin typeface="Cambria" panose="02040503050406030204" pitchFamily="18" charset="0"/>
              </a:rPr>
              <a:t>qdel</a:t>
            </a:r>
            <a:r>
              <a:rPr lang="en-US" altLang="en-US" sz="1400" dirty="0">
                <a:solidFill>
                  <a:schemeClr val="bg1"/>
                </a:solidFill>
                <a:latin typeface="Cambria" panose="02040503050406030204" pitchFamily="18" charset="0"/>
              </a:rPr>
              <a:t> $JOBID"</a:t>
            </a:r>
          </a:p>
          <a:p>
            <a:pPr marL="0" lvl="1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endParaRPr lang="de-DE" altLang="en-US" sz="1400" dirty="0" smtClean="0">
              <a:solidFill>
                <a:schemeClr val="bg1"/>
              </a:solidFill>
              <a:latin typeface="Cambria" panose="02040503050406030204" pitchFamily="18" charset="0"/>
            </a:endParaRPr>
          </a:p>
          <a:p>
            <a:pPr marL="0" lvl="1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endParaRPr lang="en-US" altLang="en-US" sz="1400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18993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484309" y="0"/>
            <a:ext cx="10018713" cy="1115704"/>
          </a:xfrm>
        </p:spPr>
        <p:txBody>
          <a:bodyPr/>
          <a:lstStyle/>
          <a:p>
            <a:pPr algn="l"/>
            <a:r>
              <a:rPr lang="en-US" dirty="0" smtClean="0">
                <a:latin typeface="Cambria" panose="02040503050406030204" pitchFamily="18" charset="0"/>
              </a:rPr>
              <a:t>Contents</a:t>
            </a:r>
            <a:endParaRPr lang="en-US" dirty="0">
              <a:latin typeface="Cambria" panose="02040503050406030204" pitchFamily="18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484310" y="1115704"/>
            <a:ext cx="10018713" cy="4767571"/>
          </a:xfrm>
        </p:spPr>
        <p:txBody>
          <a:bodyPr>
            <a:normAutofit fontScale="92500" lnSpcReduction="20000"/>
          </a:bodyPr>
          <a:lstStyle/>
          <a:p>
            <a:r>
              <a:rPr lang="en-US" sz="1600" dirty="0" smtClean="0">
                <a:latin typeface="Cambria" panose="02040503050406030204" pitchFamily="18" charset="0"/>
              </a:rPr>
              <a:t>Introduction to High </a:t>
            </a:r>
            <a:r>
              <a:rPr lang="en-US" sz="1600" dirty="0">
                <a:latin typeface="Cambria" panose="02040503050406030204" pitchFamily="18" charset="0"/>
              </a:rPr>
              <a:t>Performance Computing</a:t>
            </a:r>
          </a:p>
          <a:p>
            <a:r>
              <a:rPr lang="en-US" sz="1600" dirty="0">
                <a:latin typeface="Cambria" panose="02040503050406030204" pitchFamily="18" charset="0"/>
              </a:rPr>
              <a:t>Architecture</a:t>
            </a:r>
          </a:p>
          <a:p>
            <a:r>
              <a:rPr lang="en-US" sz="1600" dirty="0">
                <a:latin typeface="Cambria" panose="02040503050406030204" pitchFamily="18" charset="0"/>
              </a:rPr>
              <a:t>System </a:t>
            </a:r>
            <a:r>
              <a:rPr lang="en-US" sz="1600" dirty="0" smtClean="0">
                <a:latin typeface="Cambria" panose="02040503050406030204" pitchFamily="18" charset="0"/>
              </a:rPr>
              <a:t>Software</a:t>
            </a:r>
          </a:p>
          <a:p>
            <a:r>
              <a:rPr lang="en-US" sz="1600" dirty="0" smtClean="0">
                <a:latin typeface="Cambria" panose="02040503050406030204" pitchFamily="18" charset="0"/>
              </a:rPr>
              <a:t>Programming </a:t>
            </a:r>
            <a:r>
              <a:rPr lang="en-US" sz="1600" dirty="0">
                <a:latin typeface="Cambria" panose="02040503050406030204" pitchFamily="18" charset="0"/>
              </a:rPr>
              <a:t>Environments and </a:t>
            </a:r>
            <a:r>
              <a:rPr lang="en-US" sz="1600" dirty="0" smtClean="0">
                <a:latin typeface="Cambria" panose="02040503050406030204" pitchFamily="18" charset="0"/>
              </a:rPr>
              <a:t>Tools</a:t>
            </a:r>
          </a:p>
          <a:p>
            <a:pPr lvl="1"/>
            <a:r>
              <a:rPr lang="de-DE" sz="1600" dirty="0" smtClean="0">
                <a:latin typeface="Cambria" panose="02040503050406030204" pitchFamily="18" charset="0"/>
              </a:rPr>
              <a:t>Web </a:t>
            </a:r>
            <a:r>
              <a:rPr lang="de-DE" sz="1600" dirty="0" err="1" smtClean="0">
                <a:latin typeface="Cambria" panose="02040503050406030204" pitchFamily="18" charset="0"/>
              </a:rPr>
              <a:t>Based</a:t>
            </a:r>
            <a:r>
              <a:rPr lang="de-DE" sz="1600" dirty="0" smtClean="0">
                <a:latin typeface="Cambria" panose="02040503050406030204" pitchFamily="18" charset="0"/>
              </a:rPr>
              <a:t> </a:t>
            </a:r>
            <a:r>
              <a:rPr lang="de-DE" sz="1600" dirty="0" err="1" smtClean="0">
                <a:latin typeface="Cambria" panose="02040503050406030204" pitchFamily="18" charset="0"/>
              </a:rPr>
              <a:t>Application</a:t>
            </a:r>
            <a:endParaRPr lang="de-DE" sz="1600" dirty="0" smtClean="0">
              <a:latin typeface="Cambria" panose="02040503050406030204" pitchFamily="18" charset="0"/>
            </a:endParaRPr>
          </a:p>
          <a:p>
            <a:pPr lvl="1"/>
            <a:r>
              <a:rPr lang="de-DE" sz="1600" dirty="0" err="1" smtClean="0">
                <a:latin typeface="Cambria" panose="02040503050406030204" pitchFamily="18" charset="0"/>
              </a:rPr>
              <a:t>PuTTy</a:t>
            </a:r>
            <a:endParaRPr lang="de-DE" sz="1600" dirty="0" smtClean="0">
              <a:latin typeface="Cambria" panose="02040503050406030204" pitchFamily="18" charset="0"/>
            </a:endParaRPr>
          </a:p>
          <a:p>
            <a:pPr lvl="1"/>
            <a:r>
              <a:rPr lang="de-DE" sz="1600" dirty="0" smtClean="0">
                <a:latin typeface="Cambria" panose="02040503050406030204" pitchFamily="18" charset="0"/>
              </a:rPr>
              <a:t>PBS Shell </a:t>
            </a:r>
            <a:r>
              <a:rPr lang="de-DE" sz="1600" dirty="0" err="1" smtClean="0">
                <a:latin typeface="Cambria" panose="02040503050406030204" pitchFamily="18" charset="0"/>
              </a:rPr>
              <a:t>Commands</a:t>
            </a:r>
            <a:endParaRPr lang="de-DE" sz="1600" dirty="0" smtClean="0">
              <a:latin typeface="Cambria" panose="02040503050406030204" pitchFamily="18" charset="0"/>
            </a:endParaRPr>
          </a:p>
          <a:p>
            <a:pPr lvl="1"/>
            <a:r>
              <a:rPr lang="de-DE" sz="1600" dirty="0" smtClean="0">
                <a:latin typeface="Cambria" panose="02040503050406030204" pitchFamily="18" charset="0"/>
              </a:rPr>
              <a:t>PBS Resources</a:t>
            </a:r>
          </a:p>
          <a:p>
            <a:pPr lvl="1"/>
            <a:r>
              <a:rPr lang="de-DE" sz="1600" dirty="0" err="1" smtClean="0">
                <a:latin typeface="Cambria" panose="02040503050406030204" pitchFamily="18" charset="0"/>
              </a:rPr>
              <a:t>Torque</a:t>
            </a:r>
            <a:endParaRPr lang="de-DE" sz="1600" dirty="0" smtClean="0">
              <a:latin typeface="Cambria" panose="02040503050406030204" pitchFamily="18" charset="0"/>
            </a:endParaRPr>
          </a:p>
          <a:p>
            <a:pPr lvl="1"/>
            <a:r>
              <a:rPr lang="de-DE" sz="1600" dirty="0" smtClean="0">
                <a:latin typeface="Cambria" panose="02040503050406030204" pitchFamily="18" charset="0"/>
              </a:rPr>
              <a:t>Shell in PHP</a:t>
            </a:r>
          </a:p>
          <a:p>
            <a:r>
              <a:rPr lang="en-US" sz="1600" dirty="0" smtClean="0">
                <a:latin typeface="Cambria" panose="02040503050406030204" pitchFamily="18" charset="0"/>
              </a:rPr>
              <a:t>Specification fulfillment for extension of application </a:t>
            </a:r>
            <a:r>
              <a:rPr lang="en-US" sz="1600" dirty="0" err="1" smtClean="0">
                <a:latin typeface="Cambria" panose="02040503050406030204" pitchFamily="18" charset="0"/>
              </a:rPr>
              <a:t>Application</a:t>
            </a:r>
            <a:endParaRPr lang="en-US" sz="1600" dirty="0">
              <a:latin typeface="Cambria" panose="02040503050406030204" pitchFamily="18" charset="0"/>
            </a:endParaRPr>
          </a:p>
          <a:p>
            <a:r>
              <a:rPr lang="en-US" sz="1600" dirty="0">
                <a:latin typeface="Cambria" panose="02040503050406030204" pitchFamily="18" charset="0"/>
              </a:rPr>
              <a:t>Software </a:t>
            </a:r>
            <a:r>
              <a:rPr lang="en-US" sz="1600" dirty="0" smtClean="0">
                <a:latin typeface="Cambria" panose="02040503050406030204" pitchFamily="18" charset="0"/>
              </a:rPr>
              <a:t>Validation</a:t>
            </a:r>
          </a:p>
          <a:p>
            <a:r>
              <a:rPr lang="de-DE" sz="1600" dirty="0" smtClean="0">
                <a:latin typeface="Cambria" panose="02040503050406030204" pitchFamily="18" charset="0"/>
              </a:rPr>
              <a:t>Migration </a:t>
            </a:r>
            <a:r>
              <a:rPr lang="de-DE" sz="1600" dirty="0" err="1" smtClean="0">
                <a:latin typeface="Cambria" panose="02040503050406030204" pitchFamily="18" charset="0"/>
              </a:rPr>
              <a:t>of</a:t>
            </a:r>
            <a:r>
              <a:rPr lang="de-DE" sz="1600" dirty="0" smtClean="0">
                <a:latin typeface="Cambria" panose="02040503050406030204" pitchFamily="18" charset="0"/>
              </a:rPr>
              <a:t>  Web </a:t>
            </a:r>
            <a:r>
              <a:rPr lang="de-DE" sz="1600" dirty="0" err="1" smtClean="0">
                <a:latin typeface="Cambria" panose="02040503050406030204" pitchFamily="18" charset="0"/>
              </a:rPr>
              <a:t>Application</a:t>
            </a:r>
            <a:endParaRPr lang="de-DE" sz="1600" dirty="0" smtClean="0">
              <a:latin typeface="Cambria" panose="02040503050406030204" pitchFamily="18" charset="0"/>
            </a:endParaRPr>
          </a:p>
          <a:p>
            <a:r>
              <a:rPr lang="de-DE" sz="1600" dirty="0" err="1" smtClean="0">
                <a:latin typeface="Cambria" panose="02040503050406030204" pitchFamily="18" charset="0"/>
              </a:rPr>
              <a:t>Conclusion</a:t>
            </a:r>
            <a:endParaRPr lang="de-DE" sz="1600" dirty="0" smtClean="0">
              <a:latin typeface="Cambria" panose="02040503050406030204" pitchFamily="18" charset="0"/>
            </a:endParaRPr>
          </a:p>
          <a:p>
            <a:r>
              <a:rPr lang="de-DE" sz="1600" dirty="0" smtClean="0">
                <a:latin typeface="Cambria" panose="02040503050406030204" pitchFamily="18" charset="0"/>
              </a:rPr>
              <a:t>Bibliograph </a:t>
            </a:r>
            <a:endParaRPr lang="en-US" sz="1600" dirty="0">
              <a:latin typeface="Cambria" panose="02040503050406030204" pitchFamily="18" charset="0"/>
            </a:endParaRPr>
          </a:p>
          <a:p>
            <a:endParaRPr lang="en-US" dirty="0">
              <a:latin typeface="Cambria" panose="02040503050406030204" pitchFamily="18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Applied Sciences Hof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45940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1933100" y="122830"/>
            <a:ext cx="8821336" cy="791571"/>
          </a:xfrm>
        </p:spPr>
        <p:txBody>
          <a:bodyPr>
            <a:noAutofit/>
          </a:bodyPr>
          <a:lstStyle/>
          <a:p>
            <a:r>
              <a:rPr lang="de-DE" sz="4800" dirty="0" err="1" smtClean="0">
                <a:latin typeface="Cambria" panose="02040503050406030204" pitchFamily="18" charset="0"/>
              </a:rPr>
              <a:t>Eliminating</a:t>
            </a:r>
            <a:r>
              <a:rPr lang="de-DE" sz="4800" dirty="0" smtClean="0">
                <a:latin typeface="Cambria" panose="02040503050406030204" pitchFamily="18" charset="0"/>
              </a:rPr>
              <a:t> PuTTy.exe </a:t>
            </a:r>
            <a:r>
              <a:rPr lang="de-DE" sz="4800" dirty="0" err="1" smtClean="0">
                <a:latin typeface="Cambria" panose="02040503050406030204" pitchFamily="18" charset="0"/>
              </a:rPr>
              <a:t>by</a:t>
            </a:r>
            <a:r>
              <a:rPr lang="de-DE" sz="4800" dirty="0" smtClean="0">
                <a:latin typeface="Cambria" panose="02040503050406030204" pitchFamily="18" charset="0"/>
              </a:rPr>
              <a:t> qdel</a:t>
            </a:r>
            <a:endParaRPr lang="en-US" sz="4800" dirty="0">
              <a:latin typeface="Cambria" panose="02040503050406030204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Applied Sciences Hof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30</a:t>
            </a:fld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half" idx="2"/>
          </p:nvPr>
        </p:nvSpPr>
        <p:spPr>
          <a:xfrm>
            <a:off x="1678508" y="914400"/>
            <a:ext cx="9417122" cy="4626591"/>
          </a:xfr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de-DE" sz="1400" u="sng" dirty="0" smtClean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 </a:t>
            </a:r>
            <a:r>
              <a:rPr lang="de-DE" sz="1400" u="sng" dirty="0" err="1" smtClean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file</a:t>
            </a:r>
            <a:r>
              <a:rPr lang="de-DE" sz="1400" u="sng" dirty="0" smtClean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1400" u="sng" dirty="0" err="1" smtClean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  <a:endParaRPr lang="en-US" sz="1400" u="sng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4279" y="2250280"/>
            <a:ext cx="5125166" cy="1781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640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89027" y="139889"/>
            <a:ext cx="10018713" cy="979227"/>
          </a:xfrm>
        </p:spPr>
        <p:txBody>
          <a:bodyPr/>
          <a:lstStyle/>
          <a:p>
            <a:r>
              <a:rPr lang="en-US" dirty="0" smtClean="0"/>
              <a:t>Delete Handling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484310" y="1009934"/>
            <a:ext cx="10018713" cy="4781267"/>
          </a:xfrm>
          <a:solidFill>
            <a:schemeClr val="accent3"/>
          </a:solidFill>
        </p:spPr>
        <p:txBody>
          <a:bodyPr>
            <a:normAutofit lnSpcReduction="10000"/>
          </a:bodyPr>
          <a:lstStyle/>
          <a:p>
            <a:r>
              <a:rPr lang="de-DE" dirty="0" err="1" smtClean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Permission</a:t>
            </a:r>
            <a:r>
              <a:rPr lang="de-DE" dirty="0" smtClean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 err="1" smtClean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denied</a:t>
            </a:r>
            <a:endParaRPr lang="de-DE" dirty="0" smtClean="0">
              <a:solidFill>
                <a:schemeClr val="bg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dirty="0" err="1" smtClean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Httpd</a:t>
            </a:r>
            <a:r>
              <a:rPr lang="de-DE" dirty="0" smtClean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 err="1" smtClean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connect</a:t>
            </a:r>
            <a:r>
              <a:rPr lang="de-DE" dirty="0" smtClean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se </a:t>
            </a:r>
            <a:r>
              <a:rPr lang="de-DE" dirty="0" err="1" smtClean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linux</a:t>
            </a:r>
            <a:r>
              <a:rPr lang="de-DE" dirty="0" smtClean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-&gt; on</a:t>
            </a:r>
          </a:p>
          <a:p>
            <a:pPr marL="914400" lvl="2" indent="0">
              <a:buNone/>
            </a:pPr>
            <a:r>
              <a:rPr lang="de-DE" sz="14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[root@sdo2699 bin]# </a:t>
            </a:r>
            <a:r>
              <a:rPr lang="de-DE" sz="1400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</a:t>
            </a:r>
            <a:r>
              <a:rPr lang="de-DE" sz="14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/</a:t>
            </a:r>
            <a:r>
              <a:rPr lang="de-DE" sz="1400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tmp</a:t>
            </a:r>
            <a:r>
              <a:rPr lang="de-DE" sz="14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/qdel.log</a:t>
            </a:r>
            <a:endParaRPr lang="en-US" sz="1400" dirty="0">
              <a:solidFill>
                <a:schemeClr val="bg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914400" lvl="2" indent="0">
              <a:buNone/>
            </a:pPr>
            <a:r>
              <a:rPr lang="en-US" sz="14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command started with "g489992 180305.sdo2600-nfs"</a:t>
            </a:r>
          </a:p>
          <a:p>
            <a:pPr marL="914400" lvl="2" indent="0">
              <a:buNone/>
            </a:pPr>
            <a:r>
              <a:rPr lang="en-US" sz="14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Executing "</a:t>
            </a:r>
            <a:r>
              <a:rPr lang="en-US" sz="1400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ssh</a:t>
            </a:r>
            <a:r>
              <a:rPr lang="en-US" sz="14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g489992@sdo2600 "qdel 180305.sdo2600-nfs""</a:t>
            </a:r>
          </a:p>
          <a:p>
            <a:pPr marL="914400" lvl="2" indent="0">
              <a:buNone/>
            </a:pPr>
            <a:r>
              <a:rPr lang="en-US" sz="14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OpenSSH_5.3p1, OpenSSL 1.0.1e-fips 11 Feb 2013</a:t>
            </a:r>
          </a:p>
          <a:p>
            <a:pPr marL="914400" lvl="2" indent="0">
              <a:buNone/>
            </a:pPr>
            <a:r>
              <a:rPr lang="en-US" sz="14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debug1: Reading configuration data /</a:t>
            </a:r>
            <a:r>
              <a:rPr lang="en-US" sz="1400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etc</a:t>
            </a:r>
            <a:r>
              <a:rPr lang="en-US" sz="14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1400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ssh</a:t>
            </a:r>
            <a:r>
              <a:rPr lang="en-US" sz="14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1400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ssh_config</a:t>
            </a:r>
            <a:endParaRPr lang="en-US" sz="1400" dirty="0">
              <a:solidFill>
                <a:schemeClr val="bg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914400" lvl="2" indent="0">
              <a:buNone/>
            </a:pPr>
            <a:r>
              <a:rPr lang="en-US" sz="14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debug1: Applying options for *</a:t>
            </a:r>
          </a:p>
          <a:p>
            <a:pPr marL="914400" lvl="2" indent="0">
              <a:buNone/>
            </a:pPr>
            <a:r>
              <a:rPr lang="en-US" sz="14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debug2: </a:t>
            </a:r>
            <a:r>
              <a:rPr lang="en-US" sz="1400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ssh_connect</a:t>
            </a:r>
            <a:r>
              <a:rPr lang="en-US" sz="14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US" sz="1400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needpriv</a:t>
            </a:r>
            <a:r>
              <a:rPr lang="en-US" sz="14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0</a:t>
            </a:r>
          </a:p>
          <a:p>
            <a:pPr marL="914400" lvl="2" indent="0">
              <a:buNone/>
            </a:pPr>
            <a:r>
              <a:rPr lang="en-US" sz="14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debug1: Connecting to sdo2600 [53.144.34.45] port 22.</a:t>
            </a:r>
          </a:p>
          <a:p>
            <a:pPr marL="914400" lvl="2" indent="0">
              <a:buNone/>
            </a:pPr>
            <a:r>
              <a:rPr lang="en-US" sz="14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debug1: connect to address 53.144.34.45 port 22: Permission denied</a:t>
            </a:r>
          </a:p>
          <a:p>
            <a:pPr marL="914400" lvl="2" indent="0">
              <a:buNone/>
            </a:pPr>
            <a:r>
              <a:rPr lang="en-US" sz="1400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ssh</a:t>
            </a:r>
            <a:r>
              <a:rPr lang="en-US" sz="14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connect to host sdo2600 port 22: Permission denied</a:t>
            </a:r>
          </a:p>
          <a:p>
            <a:r>
              <a:rPr lang="de-DE" dirty="0" smtClean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Test </a:t>
            </a:r>
            <a:r>
              <a:rPr lang="de-DE" dirty="0" err="1" smtClean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successful</a:t>
            </a:r>
            <a:endParaRPr lang="en-US" dirty="0">
              <a:solidFill>
                <a:schemeClr val="bg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Applied Sciences Hof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28750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1933100" y="122830"/>
            <a:ext cx="8821336" cy="791571"/>
          </a:xfrm>
        </p:spPr>
        <p:txBody>
          <a:bodyPr>
            <a:noAutofit/>
          </a:bodyPr>
          <a:lstStyle/>
          <a:p>
            <a:r>
              <a:rPr lang="de-DE" sz="4800" dirty="0" smtClean="0">
                <a:latin typeface="Cambria" panose="02040503050406030204" pitchFamily="18" charset="0"/>
              </a:rPr>
              <a:t>User </a:t>
            </a:r>
            <a:r>
              <a:rPr lang="de-DE" sz="4800" dirty="0" err="1" smtClean="0">
                <a:latin typeface="Cambria" panose="02040503050406030204" pitchFamily="18" charset="0"/>
              </a:rPr>
              <a:t>Specific</a:t>
            </a:r>
            <a:r>
              <a:rPr lang="de-DE" sz="4800" dirty="0" smtClean="0">
                <a:latin typeface="Cambria" panose="02040503050406030204" pitchFamily="18" charset="0"/>
              </a:rPr>
              <a:t> in qhold</a:t>
            </a:r>
            <a:endParaRPr lang="en-US" sz="4800" dirty="0">
              <a:latin typeface="Cambria" panose="02040503050406030204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Applied Sciences Hof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32</a:t>
            </a:fld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half" idx="2"/>
          </p:nvPr>
        </p:nvSpPr>
        <p:spPr>
          <a:xfrm>
            <a:off x="1534734" y="914401"/>
            <a:ext cx="3255630" cy="2524835"/>
          </a:xfr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lvl="1" indent="-45720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sz="1400" dirty="0">
                <a:solidFill>
                  <a:schemeClr val="bg1"/>
                </a:solidFill>
                <a:latin typeface="Cambria" panose="02040503050406030204" pitchFamily="18" charset="0"/>
              </a:rPr>
              <a:t>If the user executes the qhold command on  a job then the job goes into the held state but on the PBS Monitoring ; </a:t>
            </a:r>
            <a:endParaRPr lang="en-US" altLang="en-US" sz="1400" dirty="0" smtClean="0">
              <a:solidFill>
                <a:schemeClr val="bg1"/>
              </a:solidFill>
              <a:latin typeface="Cambria" panose="02040503050406030204" pitchFamily="18" charset="0"/>
            </a:endParaRPr>
          </a:p>
          <a:p>
            <a:pPr lvl="1" indent="-45720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sz="1400" dirty="0" smtClean="0">
                <a:solidFill>
                  <a:schemeClr val="bg1"/>
                </a:solidFill>
                <a:latin typeface="Cambria" panose="02040503050406030204" pitchFamily="18" charset="0"/>
              </a:rPr>
              <a:t>the </a:t>
            </a:r>
            <a:r>
              <a:rPr lang="en-US" altLang="en-US" sz="1400" dirty="0">
                <a:solidFill>
                  <a:schemeClr val="bg1"/>
                </a:solidFill>
                <a:latin typeface="Cambria" panose="02040503050406030204" pitchFamily="18" charset="0"/>
              </a:rPr>
              <a:t>job status is still in  running . </a:t>
            </a:r>
            <a:endParaRPr lang="en-US" altLang="en-US" sz="1400" dirty="0" smtClean="0">
              <a:solidFill>
                <a:schemeClr val="bg1"/>
              </a:solidFill>
              <a:latin typeface="Cambria" panose="02040503050406030204" pitchFamily="18" charset="0"/>
            </a:endParaRPr>
          </a:p>
          <a:p>
            <a:pPr lvl="1" indent="-45720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sz="1400" dirty="0" smtClean="0">
                <a:solidFill>
                  <a:schemeClr val="bg1"/>
                </a:solidFill>
                <a:latin typeface="Cambria" panose="02040503050406030204" pitchFamily="18" charset="0"/>
              </a:rPr>
              <a:t>To </a:t>
            </a:r>
            <a:r>
              <a:rPr lang="en-US" altLang="en-US" sz="1400" dirty="0">
                <a:solidFill>
                  <a:schemeClr val="bg1"/>
                </a:solidFill>
                <a:latin typeface="Cambria" panose="02040503050406030204" pitchFamily="18" charset="0"/>
              </a:rPr>
              <a:t>restart the job use the restart button which provides the qrls functionality. After executing Restart button , the outcome shows two </a:t>
            </a:r>
            <a:r>
              <a:rPr lang="en-US" altLang="en-US" sz="1400" dirty="0" err="1">
                <a:solidFill>
                  <a:schemeClr val="bg1"/>
                </a:solidFill>
                <a:latin typeface="Cambria" panose="02040503050406030204" pitchFamily="18" charset="0"/>
              </a:rPr>
              <a:t>hypen</a:t>
            </a:r>
            <a:r>
              <a:rPr lang="en-US" altLang="en-US" sz="1400" dirty="0">
                <a:solidFill>
                  <a:schemeClr val="bg1"/>
                </a:solidFill>
                <a:latin typeface="Cambria" panose="02040503050406030204" pitchFamily="18" charset="0"/>
              </a:rPr>
              <a:t> (-).It is an indicator that the job is restarting. </a:t>
            </a:r>
            <a:endParaRPr lang="en-US" altLang="en-US" sz="1400" dirty="0" smtClean="0">
              <a:solidFill>
                <a:schemeClr val="bg1"/>
              </a:solidFill>
              <a:latin typeface="Cambria" panose="02040503050406030204" pitchFamily="18" charset="0"/>
            </a:endParaRPr>
          </a:p>
          <a:p>
            <a:pPr lvl="1" indent="-45720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endParaRPr lang="en-US" sz="1400" dirty="0"/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0694" y="914401"/>
            <a:ext cx="6525536" cy="4010585"/>
          </a:xfrm>
          <a:prstGeom prst="rect">
            <a:avLst/>
          </a:prstGeom>
        </p:spPr>
      </p:pic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0193" y="3720135"/>
            <a:ext cx="6706536" cy="828791"/>
          </a:xfrm>
          <a:prstGeom prst="rect">
            <a:avLst/>
          </a:prstGeom>
        </p:spPr>
      </p:pic>
      <p:pic>
        <p:nvPicPr>
          <p:cNvPr id="7" name="Picture 6" descr="Screen Clippi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0693" y="4818863"/>
            <a:ext cx="6525536" cy="688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8602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484310" y="750628"/>
            <a:ext cx="10707690" cy="5449562"/>
          </a:xfrm>
          <a:solidFill>
            <a:schemeClr val="accent3"/>
          </a:solidFill>
        </p:spPr>
        <p:txBody>
          <a:bodyPr>
            <a:noAutofit/>
          </a:bodyPr>
          <a:lstStyle/>
          <a:p>
            <a:r>
              <a:rPr lang="de-DE" sz="1400" dirty="0" err="1" smtClean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Permission</a:t>
            </a:r>
            <a:r>
              <a:rPr lang="de-DE" sz="1400" dirty="0" smtClean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dirty="0" err="1" smtClean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denied</a:t>
            </a:r>
            <a:endParaRPr lang="de-DE" sz="1400" dirty="0" smtClean="0">
              <a:solidFill>
                <a:schemeClr val="bg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1400" dirty="0" err="1" smtClean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Httpd</a:t>
            </a:r>
            <a:r>
              <a:rPr lang="de-DE" sz="1400" dirty="0" smtClean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dirty="0" err="1" smtClean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connect</a:t>
            </a:r>
            <a:r>
              <a:rPr lang="de-DE" sz="1400" dirty="0" smtClean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se </a:t>
            </a:r>
            <a:r>
              <a:rPr lang="de-DE" sz="1400" dirty="0" err="1" smtClean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linux</a:t>
            </a:r>
            <a:r>
              <a:rPr lang="de-DE" sz="1400" dirty="0" smtClean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400" dirty="0" err="1" smtClean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setsebool</a:t>
            </a:r>
            <a:r>
              <a:rPr lang="en-US" sz="1400" dirty="0" smtClean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-P </a:t>
            </a:r>
            <a:r>
              <a:rPr lang="en-US" sz="1400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httpd_can_network_connect</a:t>
            </a:r>
            <a:r>
              <a:rPr lang="en-US" sz="14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 smtClean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-&gt;on</a:t>
            </a:r>
            <a:endParaRPr lang="en-US" sz="1400" dirty="0">
              <a:solidFill>
                <a:schemeClr val="bg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de-DE" sz="1400" dirty="0" smtClean="0">
              <a:solidFill>
                <a:schemeClr val="bg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914400" lvl="2" indent="0">
              <a:buNone/>
            </a:pPr>
            <a:r>
              <a:rPr lang="de-DE" sz="14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[root@sdo2699 bin]# </a:t>
            </a:r>
            <a:r>
              <a:rPr lang="de-DE" sz="1400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</a:t>
            </a:r>
            <a:r>
              <a:rPr lang="de-DE" sz="14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/</a:t>
            </a:r>
            <a:r>
              <a:rPr lang="de-DE" sz="1400" dirty="0" err="1" smtClean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tmp</a:t>
            </a:r>
            <a:r>
              <a:rPr lang="de-DE" sz="1400" dirty="0" smtClean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/qhold.log</a:t>
            </a:r>
            <a:endParaRPr lang="en-US" sz="1400" dirty="0">
              <a:solidFill>
                <a:schemeClr val="bg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914400" lvl="2" indent="0">
              <a:buNone/>
            </a:pPr>
            <a:r>
              <a:rPr lang="en-US" sz="14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command started with "g489992 180305.sdo2600-nfs"</a:t>
            </a:r>
          </a:p>
          <a:p>
            <a:pPr marL="914400" lvl="2" indent="0">
              <a:buNone/>
            </a:pPr>
            <a:r>
              <a:rPr lang="en-US" sz="14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Executing "</a:t>
            </a:r>
            <a:r>
              <a:rPr lang="en-US" sz="1400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ssh</a:t>
            </a:r>
            <a:r>
              <a:rPr lang="en-US" sz="14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g489992@sdo2600 "</a:t>
            </a:r>
            <a:r>
              <a:rPr lang="en-US" sz="1400" dirty="0" smtClean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qhold </a:t>
            </a:r>
            <a:r>
              <a:rPr lang="en-US" sz="14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180305.sdo2600-nfs""</a:t>
            </a:r>
          </a:p>
          <a:p>
            <a:pPr marL="914400" lvl="2" indent="0">
              <a:buNone/>
            </a:pPr>
            <a:r>
              <a:rPr lang="en-US" sz="14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OpenSSH_5.3p1, </a:t>
            </a:r>
            <a:r>
              <a:rPr lang="en-US" sz="1400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OpenSSL</a:t>
            </a:r>
            <a:r>
              <a:rPr lang="en-US" sz="14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1.0.1e-fips 11 Feb 2013</a:t>
            </a:r>
          </a:p>
          <a:p>
            <a:pPr marL="914400" lvl="2" indent="0">
              <a:buNone/>
            </a:pPr>
            <a:r>
              <a:rPr lang="en-US" sz="14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debug1: Reading configuration data /</a:t>
            </a:r>
            <a:r>
              <a:rPr lang="en-US" sz="1400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etc</a:t>
            </a:r>
            <a:r>
              <a:rPr lang="en-US" sz="14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1400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ssh</a:t>
            </a:r>
            <a:r>
              <a:rPr lang="en-US" sz="14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1400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ssh_config</a:t>
            </a:r>
            <a:endParaRPr lang="en-US" sz="1400" dirty="0">
              <a:solidFill>
                <a:schemeClr val="bg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914400" lvl="2" indent="0">
              <a:buNone/>
            </a:pPr>
            <a:r>
              <a:rPr lang="en-US" sz="14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debug1: Applying options for *</a:t>
            </a:r>
          </a:p>
          <a:p>
            <a:pPr marL="914400" lvl="2" indent="0">
              <a:buNone/>
            </a:pPr>
            <a:r>
              <a:rPr lang="en-US" sz="14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debug2: </a:t>
            </a:r>
            <a:r>
              <a:rPr lang="en-US" sz="1400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ssh_connect</a:t>
            </a:r>
            <a:r>
              <a:rPr lang="en-US" sz="14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US" sz="1400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needpriv</a:t>
            </a:r>
            <a:r>
              <a:rPr lang="en-US" sz="14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0</a:t>
            </a:r>
          </a:p>
          <a:p>
            <a:pPr marL="914400" lvl="2" indent="0">
              <a:buNone/>
            </a:pPr>
            <a:r>
              <a:rPr lang="en-US" sz="14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debug1: Connecting to sdo2600 [53.144.34.45] port 22.</a:t>
            </a:r>
          </a:p>
          <a:p>
            <a:pPr marL="914400" lvl="2" indent="0">
              <a:buNone/>
            </a:pPr>
            <a:r>
              <a:rPr lang="en-US" sz="14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debug1: connect to address 53.144.34.45 port 22: Permission denied</a:t>
            </a:r>
          </a:p>
          <a:p>
            <a:pPr marL="914400" lvl="2" indent="0">
              <a:buNone/>
            </a:pPr>
            <a:r>
              <a:rPr lang="en-US" sz="1400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ssh</a:t>
            </a:r>
            <a:r>
              <a:rPr lang="en-US" sz="14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connect to host sdo2600 port 22: Permission denied</a:t>
            </a:r>
          </a:p>
          <a:p>
            <a:endParaRPr lang="de-DE" sz="1400" dirty="0" smtClean="0">
              <a:solidFill>
                <a:schemeClr val="bg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1400" dirty="0" smtClean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Test </a:t>
            </a:r>
            <a:r>
              <a:rPr lang="de-DE" sz="1400" dirty="0" err="1" smtClean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case</a:t>
            </a:r>
            <a:r>
              <a:rPr lang="de-DE" sz="1400" dirty="0" smtClean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dirty="0" err="1" smtClean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failure</a:t>
            </a:r>
            <a:r>
              <a:rPr lang="de-DE" sz="1400" dirty="0" smtClean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dirty="0" err="1" smtClean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de-DE" sz="1400" dirty="0" smtClean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dirty="0" err="1" smtClean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it</a:t>
            </a:r>
            <a:r>
              <a:rPr lang="de-DE" sz="1400" dirty="0" smtClean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dirty="0" err="1" smtClean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command</a:t>
            </a:r>
            <a:r>
              <a:rPr lang="de-DE" sz="1400" dirty="0" smtClean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dirty="0" err="1" smtClean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did</a:t>
            </a:r>
            <a:r>
              <a:rPr lang="de-DE" sz="1400" dirty="0" smtClean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not </a:t>
            </a:r>
            <a:r>
              <a:rPr lang="de-DE" sz="1400" dirty="0" err="1" smtClean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accept</a:t>
            </a:r>
            <a:r>
              <a:rPr lang="de-DE" sz="1400" dirty="0" smtClean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dirty="0" err="1" smtClean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accept</a:t>
            </a:r>
            <a:r>
              <a:rPr lang="de-DE" sz="1400" dirty="0" smtClean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extra </a:t>
            </a:r>
            <a:r>
              <a:rPr lang="de-DE" sz="1400" dirty="0" err="1" smtClean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arguments</a:t>
            </a:r>
            <a:r>
              <a:rPr lang="de-DE" sz="1400" dirty="0" smtClean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r>
              <a:rPr lang="de-DE" sz="1400" dirty="0" smtClean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qhold [-h </a:t>
            </a:r>
            <a:r>
              <a:rPr lang="de-DE" sz="1400" dirty="0" err="1" smtClean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hold_list</a:t>
            </a:r>
            <a:r>
              <a:rPr lang="de-DE" sz="1400" dirty="0" smtClean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lang="de-DE" sz="1400" dirty="0" err="1" smtClean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job_identifier</a:t>
            </a:r>
            <a:endParaRPr lang="en-US" sz="1400" dirty="0">
              <a:solidFill>
                <a:schemeClr val="bg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675995" y="6200190"/>
            <a:ext cx="7084177" cy="365125"/>
          </a:xfrm>
        </p:spPr>
        <p:txBody>
          <a:bodyPr/>
          <a:lstStyle/>
          <a:p>
            <a:r>
              <a:rPr lang="en-US" dirty="0" smtClean="0">
                <a:solidFill>
                  <a:schemeClr val="bg2"/>
                </a:solidFill>
              </a:rPr>
              <a:t>University of Applied Sciences Hof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>
                <a:solidFill>
                  <a:schemeClr val="bg2"/>
                </a:solidFill>
              </a:rPr>
              <a:t>33</a:t>
            </a:fld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44704" y="0"/>
            <a:ext cx="3423549" cy="815454"/>
          </a:xfrm>
        </p:spPr>
        <p:txBody>
          <a:bodyPr/>
          <a:lstStyle/>
          <a:p>
            <a:r>
              <a:rPr lang="en-US" dirty="0" smtClean="0">
                <a:solidFill>
                  <a:schemeClr val="bg2"/>
                </a:solidFill>
              </a:rPr>
              <a:t>qhold Handling</a:t>
            </a:r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24525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1933100" y="122830"/>
            <a:ext cx="8821336" cy="791571"/>
          </a:xfrm>
        </p:spPr>
        <p:txBody>
          <a:bodyPr>
            <a:noAutofit/>
          </a:bodyPr>
          <a:lstStyle/>
          <a:p>
            <a:r>
              <a:rPr lang="de-DE" sz="4800" dirty="0" smtClean="0">
                <a:latin typeface="Cambria" panose="02040503050406030204" pitchFamily="18" charset="0"/>
              </a:rPr>
              <a:t>User </a:t>
            </a:r>
            <a:r>
              <a:rPr lang="de-DE" sz="4800" dirty="0" err="1" smtClean="0">
                <a:latin typeface="Cambria" panose="02040503050406030204" pitchFamily="18" charset="0"/>
              </a:rPr>
              <a:t>Specific</a:t>
            </a:r>
            <a:r>
              <a:rPr lang="de-DE" sz="4800" dirty="0" smtClean="0">
                <a:latin typeface="Cambria" panose="02040503050406030204" pitchFamily="18" charset="0"/>
              </a:rPr>
              <a:t> in qrls</a:t>
            </a:r>
            <a:endParaRPr lang="en-US" sz="4800" dirty="0">
              <a:latin typeface="Cambria" panose="02040503050406030204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Applied Sciences Hof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34</a:t>
            </a:fld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half" idx="2"/>
          </p:nvPr>
        </p:nvSpPr>
        <p:spPr>
          <a:xfrm>
            <a:off x="1534734" y="1085542"/>
            <a:ext cx="9417122" cy="4626591"/>
          </a:xfr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marL="0" lvl="1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1400" dirty="0">
                <a:solidFill>
                  <a:schemeClr val="bg1"/>
                </a:solidFill>
                <a:latin typeface="Cambria" panose="02040503050406030204" pitchFamily="18" charset="0"/>
              </a:rPr>
              <a:t>#!/bin/bash</a:t>
            </a:r>
          </a:p>
          <a:p>
            <a:pPr marL="0" lvl="1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endParaRPr lang="en-US" altLang="en-US" sz="1400" dirty="0">
              <a:solidFill>
                <a:schemeClr val="bg1"/>
              </a:solidFill>
              <a:latin typeface="Cambria" panose="02040503050406030204" pitchFamily="18" charset="0"/>
            </a:endParaRPr>
          </a:p>
          <a:p>
            <a:pPr marL="0" lvl="1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1400" dirty="0">
                <a:solidFill>
                  <a:schemeClr val="bg1"/>
                </a:solidFill>
                <a:latin typeface="Cambria" panose="02040503050406030204" pitchFamily="18" charset="0"/>
              </a:rPr>
              <a:t>#set -x</a:t>
            </a:r>
          </a:p>
          <a:p>
            <a:pPr marL="0" lvl="1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endParaRPr lang="en-US" altLang="en-US" sz="1400" dirty="0">
              <a:solidFill>
                <a:schemeClr val="bg1"/>
              </a:solidFill>
              <a:latin typeface="Cambria" panose="02040503050406030204" pitchFamily="18" charset="0"/>
            </a:endParaRPr>
          </a:p>
          <a:p>
            <a:pPr marL="0" lvl="1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1400" dirty="0">
                <a:solidFill>
                  <a:schemeClr val="bg1"/>
                </a:solidFill>
                <a:latin typeface="Cambria" panose="02040503050406030204" pitchFamily="18" charset="0"/>
              </a:rPr>
              <a:t>echo "command started with \"$*\"" &gt;/</a:t>
            </a:r>
            <a:r>
              <a:rPr lang="en-US" altLang="en-US" sz="1400" dirty="0" err="1">
                <a:solidFill>
                  <a:schemeClr val="bg1"/>
                </a:solidFill>
                <a:latin typeface="Cambria" panose="02040503050406030204" pitchFamily="18" charset="0"/>
              </a:rPr>
              <a:t>tmp</a:t>
            </a:r>
            <a:r>
              <a:rPr lang="en-US" altLang="en-US" sz="1400" dirty="0">
                <a:solidFill>
                  <a:schemeClr val="bg1"/>
                </a:solidFill>
                <a:latin typeface="Cambria" panose="02040503050406030204" pitchFamily="18" charset="0"/>
              </a:rPr>
              <a:t>/qrls.log</a:t>
            </a:r>
          </a:p>
          <a:p>
            <a:pPr marL="0" lvl="1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1400" dirty="0">
                <a:solidFill>
                  <a:schemeClr val="bg1"/>
                </a:solidFill>
                <a:latin typeface="Cambria" panose="02040503050406030204" pitchFamily="18" charset="0"/>
              </a:rPr>
              <a:t>USER_NAME=$1</a:t>
            </a:r>
          </a:p>
          <a:p>
            <a:pPr marL="0" lvl="1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1400" dirty="0">
                <a:solidFill>
                  <a:schemeClr val="bg1"/>
                </a:solidFill>
                <a:latin typeface="Cambria" panose="02040503050406030204" pitchFamily="18" charset="0"/>
              </a:rPr>
              <a:t>JOBID=$2</a:t>
            </a:r>
          </a:p>
          <a:p>
            <a:pPr marL="0" lvl="1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endParaRPr lang="en-US" altLang="en-US" sz="1400" dirty="0">
              <a:solidFill>
                <a:schemeClr val="bg1"/>
              </a:solidFill>
              <a:latin typeface="Cambria" panose="02040503050406030204" pitchFamily="18" charset="0"/>
            </a:endParaRPr>
          </a:p>
          <a:p>
            <a:pPr marL="0" lvl="1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1400" dirty="0">
                <a:solidFill>
                  <a:schemeClr val="bg1"/>
                </a:solidFill>
                <a:latin typeface="Cambria" panose="02040503050406030204" pitchFamily="18" charset="0"/>
              </a:rPr>
              <a:t>if [ ! "$USER_NAME" ] || [ ! "$JOBID" ]; then</a:t>
            </a:r>
          </a:p>
          <a:p>
            <a:pPr marL="0" lvl="1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1400" dirty="0">
                <a:solidFill>
                  <a:schemeClr val="bg1"/>
                </a:solidFill>
                <a:latin typeface="Cambria" panose="02040503050406030204" pitchFamily="18" charset="0"/>
              </a:rPr>
              <a:t>        echo "$0 &lt;</a:t>
            </a:r>
            <a:r>
              <a:rPr lang="en-US" altLang="en-US" sz="1400" dirty="0" err="1">
                <a:solidFill>
                  <a:schemeClr val="bg1"/>
                </a:solidFill>
                <a:latin typeface="Cambria" panose="02040503050406030204" pitchFamily="18" charset="0"/>
              </a:rPr>
              <a:t>UserID</a:t>
            </a:r>
            <a:r>
              <a:rPr lang="en-US" altLang="en-US" sz="1400" dirty="0">
                <a:solidFill>
                  <a:schemeClr val="bg1"/>
                </a:solidFill>
                <a:latin typeface="Cambria" panose="02040503050406030204" pitchFamily="18" charset="0"/>
              </a:rPr>
              <a:t>&gt; &lt;JOBID&gt;"</a:t>
            </a:r>
          </a:p>
          <a:p>
            <a:pPr marL="0" lvl="1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1400" dirty="0">
                <a:solidFill>
                  <a:schemeClr val="bg1"/>
                </a:solidFill>
                <a:latin typeface="Cambria" panose="02040503050406030204" pitchFamily="18" charset="0"/>
              </a:rPr>
              <a:t>        exit 10</a:t>
            </a:r>
          </a:p>
          <a:p>
            <a:pPr marL="0" lvl="1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1400" dirty="0">
                <a:solidFill>
                  <a:schemeClr val="bg1"/>
                </a:solidFill>
                <a:latin typeface="Cambria" panose="02040503050406030204" pitchFamily="18" charset="0"/>
              </a:rPr>
              <a:t>fi</a:t>
            </a:r>
          </a:p>
          <a:p>
            <a:pPr marL="0" lvl="1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endParaRPr lang="en-US" altLang="en-US" sz="1400" dirty="0">
              <a:solidFill>
                <a:schemeClr val="bg1"/>
              </a:solidFill>
              <a:latin typeface="Cambria" panose="02040503050406030204" pitchFamily="18" charset="0"/>
            </a:endParaRPr>
          </a:p>
          <a:p>
            <a:pPr marL="0" lvl="1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1400" dirty="0">
                <a:solidFill>
                  <a:schemeClr val="bg1"/>
                </a:solidFill>
                <a:latin typeface="Cambria" panose="02040503050406030204" pitchFamily="18" charset="0"/>
              </a:rPr>
              <a:t>echo "Executing \"</a:t>
            </a:r>
            <a:r>
              <a:rPr lang="en-US" altLang="en-US" sz="1400" dirty="0" err="1">
                <a:solidFill>
                  <a:schemeClr val="bg1"/>
                </a:solidFill>
                <a:latin typeface="Cambria" panose="02040503050406030204" pitchFamily="18" charset="0"/>
              </a:rPr>
              <a:t>ssh</a:t>
            </a:r>
            <a:r>
              <a:rPr lang="en-US" altLang="en-US" sz="1400" dirty="0">
                <a:solidFill>
                  <a:schemeClr val="bg1"/>
                </a:solidFill>
                <a:latin typeface="Cambria" panose="02040503050406030204" pitchFamily="18" charset="0"/>
              </a:rPr>
              <a:t> $USER_NAME@sdo2600 \"</a:t>
            </a:r>
            <a:r>
              <a:rPr lang="en-US" altLang="en-US" sz="1400" dirty="0" err="1">
                <a:solidFill>
                  <a:schemeClr val="bg1"/>
                </a:solidFill>
                <a:latin typeface="Cambria" panose="02040503050406030204" pitchFamily="18" charset="0"/>
              </a:rPr>
              <a:t>qrls</a:t>
            </a:r>
            <a:r>
              <a:rPr lang="en-US" altLang="en-US" sz="1400" dirty="0">
                <a:solidFill>
                  <a:schemeClr val="bg1"/>
                </a:solidFill>
                <a:latin typeface="Cambria" panose="02040503050406030204" pitchFamily="18" charset="0"/>
              </a:rPr>
              <a:t> $JOBID\"\"" &gt;&gt;/</a:t>
            </a:r>
            <a:r>
              <a:rPr lang="en-US" altLang="en-US" sz="1400" dirty="0" err="1">
                <a:solidFill>
                  <a:schemeClr val="bg1"/>
                </a:solidFill>
                <a:latin typeface="Cambria" panose="02040503050406030204" pitchFamily="18" charset="0"/>
              </a:rPr>
              <a:t>tmp</a:t>
            </a:r>
            <a:r>
              <a:rPr lang="en-US" altLang="en-US" sz="1400" dirty="0">
                <a:solidFill>
                  <a:schemeClr val="bg1"/>
                </a:solidFill>
                <a:latin typeface="Cambria" panose="02040503050406030204" pitchFamily="18" charset="0"/>
              </a:rPr>
              <a:t>/qrls.log</a:t>
            </a:r>
          </a:p>
          <a:p>
            <a:pPr marL="0" lvl="1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1400" dirty="0" err="1">
                <a:solidFill>
                  <a:schemeClr val="bg1"/>
                </a:solidFill>
                <a:latin typeface="Cambria" panose="02040503050406030204" pitchFamily="18" charset="0"/>
              </a:rPr>
              <a:t>ssh</a:t>
            </a:r>
            <a:r>
              <a:rPr lang="en-US" altLang="en-US" sz="1400" dirty="0">
                <a:solidFill>
                  <a:schemeClr val="bg1"/>
                </a:solidFill>
                <a:latin typeface="Cambria" panose="02040503050406030204" pitchFamily="18" charset="0"/>
              </a:rPr>
              <a:t> 1&gt;&amp;2 2&gt;&gt;/</a:t>
            </a:r>
            <a:r>
              <a:rPr lang="en-US" altLang="en-US" sz="1400" dirty="0" err="1">
                <a:solidFill>
                  <a:schemeClr val="bg1"/>
                </a:solidFill>
                <a:latin typeface="Cambria" panose="02040503050406030204" pitchFamily="18" charset="0"/>
              </a:rPr>
              <a:t>tmp</a:t>
            </a:r>
            <a:r>
              <a:rPr lang="en-US" altLang="en-US" sz="1400" dirty="0">
                <a:solidFill>
                  <a:schemeClr val="bg1"/>
                </a:solidFill>
                <a:latin typeface="Cambria" panose="02040503050406030204" pitchFamily="18" charset="0"/>
              </a:rPr>
              <a:t>/qrls.log -</a:t>
            </a:r>
            <a:r>
              <a:rPr lang="en-US" altLang="en-US" sz="1400" dirty="0" err="1">
                <a:solidFill>
                  <a:schemeClr val="bg1"/>
                </a:solidFill>
                <a:latin typeface="Cambria" panose="02040503050406030204" pitchFamily="18" charset="0"/>
              </a:rPr>
              <a:t>vvv</a:t>
            </a:r>
            <a:r>
              <a:rPr lang="en-US" altLang="en-US" sz="1400" dirty="0">
                <a:solidFill>
                  <a:schemeClr val="bg1"/>
                </a:solidFill>
                <a:latin typeface="Cambria" panose="02040503050406030204" pitchFamily="18" charset="0"/>
              </a:rPr>
              <a:t> $USER_NAME@sdo2600 "</a:t>
            </a:r>
            <a:r>
              <a:rPr lang="en-US" altLang="en-US" sz="1400" dirty="0" err="1">
                <a:solidFill>
                  <a:schemeClr val="bg1"/>
                </a:solidFill>
                <a:latin typeface="Cambria" panose="02040503050406030204" pitchFamily="18" charset="0"/>
              </a:rPr>
              <a:t>qrls</a:t>
            </a:r>
            <a:r>
              <a:rPr lang="en-US" altLang="en-US" sz="1400" dirty="0">
                <a:solidFill>
                  <a:schemeClr val="bg1"/>
                </a:solidFill>
                <a:latin typeface="Cambria" panose="02040503050406030204" pitchFamily="18" charset="0"/>
              </a:rPr>
              <a:t> $JOBID"</a:t>
            </a:r>
          </a:p>
        </p:txBody>
      </p:sp>
    </p:spTree>
    <p:extLst>
      <p:ext uri="{BB962C8B-B14F-4D97-AF65-F5344CB8AC3E}">
        <p14:creationId xmlns:p14="http://schemas.microsoft.com/office/powerpoint/2010/main" val="17787222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76000"/>
                <a:satMod val="180000"/>
              </a:schemeClr>
              <a:schemeClr val="bg1">
                <a:tint val="80000"/>
                <a:satMod val="120000"/>
                <a:lumMod val="18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ement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16323" y="276368"/>
            <a:ext cx="10018713" cy="938284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latin typeface="Cambria" panose="02040503050406030204" pitchFamily="18" charset="0"/>
              </a:rPr>
              <a:t>Fetching </a:t>
            </a:r>
            <a:r>
              <a:rPr lang="en-US" dirty="0" err="1" smtClean="0">
                <a:latin typeface="Cambria" panose="02040503050406030204" pitchFamily="18" charset="0"/>
              </a:rPr>
              <a:t>Abaqus</a:t>
            </a:r>
            <a:r>
              <a:rPr lang="en-US" dirty="0" smtClean="0">
                <a:latin typeface="Cambria" panose="02040503050406030204" pitchFamily="18" charset="0"/>
              </a:rPr>
              <a:t> licenses monitoring from another server</a:t>
            </a:r>
            <a:endParaRPr lang="en-US" dirty="0">
              <a:latin typeface="Cambria" panose="02040503050406030204" pitchFamily="18" charset="0"/>
            </a:endParaRPr>
          </a:p>
        </p:txBody>
      </p:sp>
      <p:pic>
        <p:nvPicPr>
          <p:cNvPr id="8" name="Content Placeholder 3" descr="PBSMonitoring:License Overview - Mozilla Firefox"/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2949" y="1475579"/>
            <a:ext cx="9380798" cy="5150410"/>
          </a:xfr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Applied Sciences Hof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4982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290265" y="-12875"/>
            <a:ext cx="2604396" cy="6890194"/>
            <a:chOff x="2199787" y="-12875"/>
            <a:chExt cx="2679011" cy="6890194"/>
          </a:xfrm>
        </p:grpSpPr>
        <p:sp useBgFill="1">
          <p:nvSpPr>
            <p:cNvPr id="38" name="Rectangle 19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>
              <a:off x="2199787" y="-12875"/>
              <a:ext cx="2679011" cy="5301468"/>
            </a:xfrm>
            <a:custGeom>
              <a:avLst/>
              <a:gdLst>
                <a:gd name="connsiteX0" fmla="*/ 0 w 2570017"/>
                <a:gd name="connsiteY0" fmla="*/ 0 h 2554287"/>
                <a:gd name="connsiteX1" fmla="*/ 2570017 w 2570017"/>
                <a:gd name="connsiteY1" fmla="*/ 0 h 2554287"/>
                <a:gd name="connsiteX2" fmla="*/ 2570017 w 2570017"/>
                <a:gd name="connsiteY2" fmla="*/ 2554287 h 2554287"/>
                <a:gd name="connsiteX3" fmla="*/ 0 w 2570017"/>
                <a:gd name="connsiteY3" fmla="*/ 2554287 h 2554287"/>
                <a:gd name="connsiteX4" fmla="*/ 0 w 2570017"/>
                <a:gd name="connsiteY4" fmla="*/ 0 h 2554287"/>
                <a:gd name="connsiteX0" fmla="*/ 904009 w 2570017"/>
                <a:gd name="connsiteY0" fmla="*/ 0 h 2554287"/>
                <a:gd name="connsiteX1" fmla="*/ 2570017 w 2570017"/>
                <a:gd name="connsiteY1" fmla="*/ 0 h 2554287"/>
                <a:gd name="connsiteX2" fmla="*/ 2570017 w 2570017"/>
                <a:gd name="connsiteY2" fmla="*/ 2554287 h 2554287"/>
                <a:gd name="connsiteX3" fmla="*/ 0 w 2570017"/>
                <a:gd name="connsiteY3" fmla="*/ 2554287 h 2554287"/>
                <a:gd name="connsiteX4" fmla="*/ 904009 w 2570017"/>
                <a:gd name="connsiteY4" fmla="*/ 0 h 2554287"/>
                <a:gd name="connsiteX0" fmla="*/ 644236 w 2570017"/>
                <a:gd name="connsiteY0" fmla="*/ 10391 h 2554287"/>
                <a:gd name="connsiteX1" fmla="*/ 2570017 w 2570017"/>
                <a:gd name="connsiteY1" fmla="*/ 0 h 2554287"/>
                <a:gd name="connsiteX2" fmla="*/ 2570017 w 2570017"/>
                <a:gd name="connsiteY2" fmla="*/ 2554287 h 2554287"/>
                <a:gd name="connsiteX3" fmla="*/ 0 w 2570017"/>
                <a:gd name="connsiteY3" fmla="*/ 2554287 h 2554287"/>
                <a:gd name="connsiteX4" fmla="*/ 644236 w 2570017"/>
                <a:gd name="connsiteY4" fmla="*/ 10391 h 2554287"/>
                <a:gd name="connsiteX0" fmla="*/ 633845 w 2570017"/>
                <a:gd name="connsiteY0" fmla="*/ 0 h 2554287"/>
                <a:gd name="connsiteX1" fmla="*/ 2570017 w 2570017"/>
                <a:gd name="connsiteY1" fmla="*/ 0 h 2554287"/>
                <a:gd name="connsiteX2" fmla="*/ 2570017 w 2570017"/>
                <a:gd name="connsiteY2" fmla="*/ 2554287 h 2554287"/>
                <a:gd name="connsiteX3" fmla="*/ 0 w 2570017"/>
                <a:gd name="connsiteY3" fmla="*/ 2554287 h 2554287"/>
                <a:gd name="connsiteX4" fmla="*/ 633845 w 2570017"/>
                <a:gd name="connsiteY4" fmla="*/ 0 h 2554287"/>
                <a:gd name="connsiteX0" fmla="*/ 675409 w 2611581"/>
                <a:gd name="connsiteY0" fmla="*/ 0 h 2554287"/>
                <a:gd name="connsiteX1" fmla="*/ 2611581 w 2611581"/>
                <a:gd name="connsiteY1" fmla="*/ 0 h 2554287"/>
                <a:gd name="connsiteX2" fmla="*/ 2611581 w 2611581"/>
                <a:gd name="connsiteY2" fmla="*/ 2554287 h 2554287"/>
                <a:gd name="connsiteX3" fmla="*/ 0 w 2611581"/>
                <a:gd name="connsiteY3" fmla="*/ 2554287 h 2554287"/>
                <a:gd name="connsiteX4" fmla="*/ 675409 w 2611581"/>
                <a:gd name="connsiteY4" fmla="*/ 0 h 2554287"/>
                <a:gd name="connsiteX0" fmla="*/ 650979 w 2587151"/>
                <a:gd name="connsiteY0" fmla="*/ 0 h 2554287"/>
                <a:gd name="connsiteX1" fmla="*/ 2587151 w 2587151"/>
                <a:gd name="connsiteY1" fmla="*/ 0 h 2554287"/>
                <a:gd name="connsiteX2" fmla="*/ 2587151 w 2587151"/>
                <a:gd name="connsiteY2" fmla="*/ 2554287 h 2554287"/>
                <a:gd name="connsiteX3" fmla="*/ 0 w 2587151"/>
                <a:gd name="connsiteY3" fmla="*/ 2548595 h 2554287"/>
                <a:gd name="connsiteX4" fmla="*/ 650979 w 2587151"/>
                <a:gd name="connsiteY4" fmla="*/ 0 h 2554287"/>
                <a:gd name="connsiteX0" fmla="*/ 730379 w 2587151"/>
                <a:gd name="connsiteY0" fmla="*/ 5692 h 2554287"/>
                <a:gd name="connsiteX1" fmla="*/ 2587151 w 2587151"/>
                <a:gd name="connsiteY1" fmla="*/ 0 h 2554287"/>
                <a:gd name="connsiteX2" fmla="*/ 2587151 w 2587151"/>
                <a:gd name="connsiteY2" fmla="*/ 2554287 h 2554287"/>
                <a:gd name="connsiteX3" fmla="*/ 0 w 2587151"/>
                <a:gd name="connsiteY3" fmla="*/ 2548595 h 2554287"/>
                <a:gd name="connsiteX4" fmla="*/ 730379 w 2587151"/>
                <a:gd name="connsiteY4" fmla="*/ 5692 h 2554287"/>
                <a:gd name="connsiteX0" fmla="*/ 864750 w 2587151"/>
                <a:gd name="connsiteY0" fmla="*/ 2847 h 2554287"/>
                <a:gd name="connsiteX1" fmla="*/ 2587151 w 2587151"/>
                <a:gd name="connsiteY1" fmla="*/ 0 h 2554287"/>
                <a:gd name="connsiteX2" fmla="*/ 2587151 w 2587151"/>
                <a:gd name="connsiteY2" fmla="*/ 2554287 h 2554287"/>
                <a:gd name="connsiteX3" fmla="*/ 0 w 2587151"/>
                <a:gd name="connsiteY3" fmla="*/ 2548595 h 2554287"/>
                <a:gd name="connsiteX4" fmla="*/ 864750 w 2587151"/>
                <a:gd name="connsiteY4" fmla="*/ 2847 h 2554287"/>
                <a:gd name="connsiteX0" fmla="*/ 883073 w 2587151"/>
                <a:gd name="connsiteY0" fmla="*/ 1 h 2554287"/>
                <a:gd name="connsiteX1" fmla="*/ 2587151 w 2587151"/>
                <a:gd name="connsiteY1" fmla="*/ 0 h 2554287"/>
                <a:gd name="connsiteX2" fmla="*/ 2587151 w 2587151"/>
                <a:gd name="connsiteY2" fmla="*/ 2554287 h 2554287"/>
                <a:gd name="connsiteX3" fmla="*/ 0 w 2587151"/>
                <a:gd name="connsiteY3" fmla="*/ 2548595 h 2554287"/>
                <a:gd name="connsiteX4" fmla="*/ 883073 w 2587151"/>
                <a:gd name="connsiteY4" fmla="*/ 1 h 2554287"/>
                <a:gd name="connsiteX0" fmla="*/ 895288 w 2599366"/>
                <a:gd name="connsiteY0" fmla="*/ 1 h 2554287"/>
                <a:gd name="connsiteX1" fmla="*/ 2599366 w 2599366"/>
                <a:gd name="connsiteY1" fmla="*/ 0 h 2554287"/>
                <a:gd name="connsiteX2" fmla="*/ 2599366 w 2599366"/>
                <a:gd name="connsiteY2" fmla="*/ 2554287 h 2554287"/>
                <a:gd name="connsiteX3" fmla="*/ 0 w 2599366"/>
                <a:gd name="connsiteY3" fmla="*/ 2542904 h 2554287"/>
                <a:gd name="connsiteX4" fmla="*/ 895288 w 2599366"/>
                <a:gd name="connsiteY4" fmla="*/ 1 h 2554287"/>
                <a:gd name="connsiteX0" fmla="*/ 895288 w 2599366"/>
                <a:gd name="connsiteY0" fmla="*/ 1 h 2554287"/>
                <a:gd name="connsiteX1" fmla="*/ 2599366 w 2599366"/>
                <a:gd name="connsiteY1" fmla="*/ 0 h 2554287"/>
                <a:gd name="connsiteX2" fmla="*/ 2599366 w 2599366"/>
                <a:gd name="connsiteY2" fmla="*/ 2554287 h 2554287"/>
                <a:gd name="connsiteX3" fmla="*/ 0 w 2599366"/>
                <a:gd name="connsiteY3" fmla="*/ 2542904 h 2554287"/>
                <a:gd name="connsiteX4" fmla="*/ 895288 w 2599366"/>
                <a:gd name="connsiteY4" fmla="*/ 1 h 2554287"/>
                <a:gd name="connsiteX0" fmla="*/ 895288 w 2611581"/>
                <a:gd name="connsiteY0" fmla="*/ 1 h 2565670"/>
                <a:gd name="connsiteX1" fmla="*/ 2599366 w 2611581"/>
                <a:gd name="connsiteY1" fmla="*/ 0 h 2565670"/>
                <a:gd name="connsiteX2" fmla="*/ 2611581 w 2611581"/>
                <a:gd name="connsiteY2" fmla="*/ 2565670 h 2565670"/>
                <a:gd name="connsiteX3" fmla="*/ 0 w 2611581"/>
                <a:gd name="connsiteY3" fmla="*/ 2542904 h 2565670"/>
                <a:gd name="connsiteX4" fmla="*/ 895288 w 2611581"/>
                <a:gd name="connsiteY4" fmla="*/ 1 h 2565670"/>
                <a:gd name="connsiteX0" fmla="*/ 895288 w 2611581"/>
                <a:gd name="connsiteY0" fmla="*/ 1 h 2565670"/>
                <a:gd name="connsiteX1" fmla="*/ 2599366 w 2611581"/>
                <a:gd name="connsiteY1" fmla="*/ 0 h 2565670"/>
                <a:gd name="connsiteX2" fmla="*/ 2611581 w 2611581"/>
                <a:gd name="connsiteY2" fmla="*/ 2565670 h 2565670"/>
                <a:gd name="connsiteX3" fmla="*/ 0 w 2611581"/>
                <a:gd name="connsiteY3" fmla="*/ 2542904 h 2565670"/>
                <a:gd name="connsiteX4" fmla="*/ 895288 w 2611581"/>
                <a:gd name="connsiteY4" fmla="*/ 1 h 2565670"/>
                <a:gd name="connsiteX0" fmla="*/ 895288 w 2611581"/>
                <a:gd name="connsiteY0" fmla="*/ 1 h 2565670"/>
                <a:gd name="connsiteX1" fmla="*/ 2599366 w 2611581"/>
                <a:gd name="connsiteY1" fmla="*/ 0 h 2565670"/>
                <a:gd name="connsiteX2" fmla="*/ 2611581 w 2611581"/>
                <a:gd name="connsiteY2" fmla="*/ 2565670 h 2565670"/>
                <a:gd name="connsiteX3" fmla="*/ 0 w 2611581"/>
                <a:gd name="connsiteY3" fmla="*/ 2545750 h 2565670"/>
                <a:gd name="connsiteX4" fmla="*/ 895288 w 2611581"/>
                <a:gd name="connsiteY4" fmla="*/ 1 h 2565670"/>
                <a:gd name="connsiteX0" fmla="*/ 1544433 w 3260726"/>
                <a:gd name="connsiteY0" fmla="*/ 1 h 2565670"/>
                <a:gd name="connsiteX1" fmla="*/ 3248511 w 3260726"/>
                <a:gd name="connsiteY1" fmla="*/ 0 h 2565670"/>
                <a:gd name="connsiteX2" fmla="*/ 3260726 w 3260726"/>
                <a:gd name="connsiteY2" fmla="*/ 2565670 h 2565670"/>
                <a:gd name="connsiteX3" fmla="*/ 0 w 3260726"/>
                <a:gd name="connsiteY3" fmla="*/ 2521058 h 2565670"/>
                <a:gd name="connsiteX4" fmla="*/ 1544433 w 3260726"/>
                <a:gd name="connsiteY4" fmla="*/ 1 h 2565670"/>
                <a:gd name="connsiteX0" fmla="*/ 921784 w 3260726"/>
                <a:gd name="connsiteY0" fmla="*/ 12347 h 2565670"/>
                <a:gd name="connsiteX1" fmla="*/ 3248511 w 3260726"/>
                <a:gd name="connsiteY1" fmla="*/ 0 h 2565670"/>
                <a:gd name="connsiteX2" fmla="*/ 3260726 w 3260726"/>
                <a:gd name="connsiteY2" fmla="*/ 2565670 h 2565670"/>
                <a:gd name="connsiteX3" fmla="*/ 0 w 3260726"/>
                <a:gd name="connsiteY3" fmla="*/ 2521058 h 2565670"/>
                <a:gd name="connsiteX4" fmla="*/ 921784 w 3260726"/>
                <a:gd name="connsiteY4" fmla="*/ 12347 h 2565670"/>
                <a:gd name="connsiteX0" fmla="*/ 921784 w 3260726"/>
                <a:gd name="connsiteY0" fmla="*/ 12347 h 2565670"/>
                <a:gd name="connsiteX1" fmla="*/ 2321160 w 3260726"/>
                <a:gd name="connsiteY1" fmla="*/ 0 h 2565670"/>
                <a:gd name="connsiteX2" fmla="*/ 3260726 w 3260726"/>
                <a:gd name="connsiteY2" fmla="*/ 2565670 h 2565670"/>
                <a:gd name="connsiteX3" fmla="*/ 0 w 3260726"/>
                <a:gd name="connsiteY3" fmla="*/ 2521058 h 2565670"/>
                <a:gd name="connsiteX4" fmla="*/ 921784 w 3260726"/>
                <a:gd name="connsiteY4" fmla="*/ 12347 h 2565670"/>
                <a:gd name="connsiteX0" fmla="*/ 921784 w 2322228"/>
                <a:gd name="connsiteY0" fmla="*/ 12347 h 2565670"/>
                <a:gd name="connsiteX1" fmla="*/ 2321160 w 2322228"/>
                <a:gd name="connsiteY1" fmla="*/ 0 h 2565670"/>
                <a:gd name="connsiteX2" fmla="*/ 2320129 w 2322228"/>
                <a:gd name="connsiteY2" fmla="*/ 2565670 h 2565670"/>
                <a:gd name="connsiteX3" fmla="*/ 0 w 2322228"/>
                <a:gd name="connsiteY3" fmla="*/ 2521058 h 2565670"/>
                <a:gd name="connsiteX4" fmla="*/ 921784 w 2322228"/>
                <a:gd name="connsiteY4" fmla="*/ 12347 h 2565670"/>
                <a:gd name="connsiteX0" fmla="*/ 921784 w 2322228"/>
                <a:gd name="connsiteY0" fmla="*/ 0 h 2571841"/>
                <a:gd name="connsiteX1" fmla="*/ 2321160 w 2322228"/>
                <a:gd name="connsiteY1" fmla="*/ 6171 h 2571841"/>
                <a:gd name="connsiteX2" fmla="*/ 2320129 w 2322228"/>
                <a:gd name="connsiteY2" fmla="*/ 2571841 h 2571841"/>
                <a:gd name="connsiteX3" fmla="*/ 0 w 2322228"/>
                <a:gd name="connsiteY3" fmla="*/ 2527229 h 2571841"/>
                <a:gd name="connsiteX4" fmla="*/ 921784 w 2322228"/>
                <a:gd name="connsiteY4" fmla="*/ 0 h 2571841"/>
                <a:gd name="connsiteX0" fmla="*/ 921784 w 2611583"/>
                <a:gd name="connsiteY0" fmla="*/ 0 h 2540977"/>
                <a:gd name="connsiteX1" fmla="*/ 2321160 w 2611583"/>
                <a:gd name="connsiteY1" fmla="*/ 6171 h 2540977"/>
                <a:gd name="connsiteX2" fmla="*/ 2611583 w 2611583"/>
                <a:gd name="connsiteY2" fmla="*/ 2540977 h 2540977"/>
                <a:gd name="connsiteX3" fmla="*/ 0 w 2611583"/>
                <a:gd name="connsiteY3" fmla="*/ 2527229 h 2540977"/>
                <a:gd name="connsiteX4" fmla="*/ 921784 w 2611583"/>
                <a:gd name="connsiteY4" fmla="*/ 0 h 2540977"/>
                <a:gd name="connsiteX0" fmla="*/ 921784 w 2611583"/>
                <a:gd name="connsiteY0" fmla="*/ 2 h 2540979"/>
                <a:gd name="connsiteX1" fmla="*/ 2572870 w 2611583"/>
                <a:gd name="connsiteY1" fmla="*/ 0 h 2540979"/>
                <a:gd name="connsiteX2" fmla="*/ 2611583 w 2611583"/>
                <a:gd name="connsiteY2" fmla="*/ 2540979 h 2540979"/>
                <a:gd name="connsiteX3" fmla="*/ 0 w 2611583"/>
                <a:gd name="connsiteY3" fmla="*/ 2527231 h 2540979"/>
                <a:gd name="connsiteX4" fmla="*/ 921784 w 2611583"/>
                <a:gd name="connsiteY4" fmla="*/ 2 h 2540979"/>
                <a:gd name="connsiteX0" fmla="*/ 921784 w 2705467"/>
                <a:gd name="connsiteY0" fmla="*/ 0 h 2540977"/>
                <a:gd name="connsiteX1" fmla="*/ 2705349 w 2705467"/>
                <a:gd name="connsiteY1" fmla="*/ 6171 h 2540977"/>
                <a:gd name="connsiteX2" fmla="*/ 2611583 w 2705467"/>
                <a:gd name="connsiteY2" fmla="*/ 2540977 h 2540977"/>
                <a:gd name="connsiteX3" fmla="*/ 0 w 2705467"/>
                <a:gd name="connsiteY3" fmla="*/ 2527229 h 2540977"/>
                <a:gd name="connsiteX4" fmla="*/ 921784 w 2705467"/>
                <a:gd name="connsiteY4" fmla="*/ 0 h 2540977"/>
                <a:gd name="connsiteX0" fmla="*/ 921784 w 2718702"/>
                <a:gd name="connsiteY0" fmla="*/ 2 h 2540979"/>
                <a:gd name="connsiteX1" fmla="*/ 2718597 w 2718702"/>
                <a:gd name="connsiteY1" fmla="*/ 0 h 2540979"/>
                <a:gd name="connsiteX2" fmla="*/ 2611583 w 2718702"/>
                <a:gd name="connsiteY2" fmla="*/ 2540979 h 2540979"/>
                <a:gd name="connsiteX3" fmla="*/ 0 w 2718702"/>
                <a:gd name="connsiteY3" fmla="*/ 2527231 h 2540979"/>
                <a:gd name="connsiteX4" fmla="*/ 921784 w 2718702"/>
                <a:gd name="connsiteY4" fmla="*/ 2 h 2540979"/>
                <a:gd name="connsiteX0" fmla="*/ 921784 w 2679012"/>
                <a:gd name="connsiteY0" fmla="*/ 0 h 2540977"/>
                <a:gd name="connsiteX1" fmla="*/ 2678853 w 2679012"/>
                <a:gd name="connsiteY1" fmla="*/ 6171 h 2540977"/>
                <a:gd name="connsiteX2" fmla="*/ 2611583 w 2679012"/>
                <a:gd name="connsiteY2" fmla="*/ 2540977 h 2540977"/>
                <a:gd name="connsiteX3" fmla="*/ 0 w 2679012"/>
                <a:gd name="connsiteY3" fmla="*/ 2527229 h 2540977"/>
                <a:gd name="connsiteX4" fmla="*/ 921784 w 2679012"/>
                <a:gd name="connsiteY4" fmla="*/ 0 h 2540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012" h="2540977">
                  <a:moveTo>
                    <a:pt x="921784" y="0"/>
                  </a:moveTo>
                  <a:lnTo>
                    <a:pt x="2678853" y="6171"/>
                  </a:lnTo>
                  <a:cubicBezTo>
                    <a:pt x="2682925" y="861394"/>
                    <a:pt x="2607511" y="1685754"/>
                    <a:pt x="2611583" y="2540977"/>
                  </a:cubicBezTo>
                  <a:lnTo>
                    <a:pt x="0" y="2527229"/>
                  </a:lnTo>
                  <a:lnTo>
                    <a:pt x="921784" y="0"/>
                  </a:lnTo>
                  <a:close/>
                </a:path>
              </a:pathLst>
            </a:custGeom>
            <a:blipFill rotWithShape="0">
              <a:blip r:embed="rId2">
                <a:duotone>
                  <a:schemeClr val="bg2">
                    <a:shade val="76000"/>
                    <a:satMod val="180000"/>
                  </a:schemeClr>
                  <a:schemeClr val="bg2">
                    <a:tint val="80000"/>
                    <a:satMod val="120000"/>
                    <a:lumMod val="180000"/>
                  </a:schemeClr>
                </a:duotone>
              </a:blip>
              <a:stretch>
                <a:fillRect l="-114598" r="-265621" b="-28686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 useBgFill="1">
          <p:nvSpPr>
            <p:cNvPr id="39" name="Rectangle 20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>
              <a:off x="2211875" y="5257482"/>
              <a:ext cx="2586931" cy="1619837"/>
            </a:xfrm>
            <a:custGeom>
              <a:avLst/>
              <a:gdLst>
                <a:gd name="connsiteX0" fmla="*/ 0 w 2611581"/>
                <a:gd name="connsiteY0" fmla="*/ 0 h 4303713"/>
                <a:gd name="connsiteX1" fmla="*/ 2611581 w 2611581"/>
                <a:gd name="connsiteY1" fmla="*/ 0 h 4303713"/>
                <a:gd name="connsiteX2" fmla="*/ 2611581 w 2611581"/>
                <a:gd name="connsiteY2" fmla="*/ 4303713 h 4303713"/>
                <a:gd name="connsiteX3" fmla="*/ 0 w 2611581"/>
                <a:gd name="connsiteY3" fmla="*/ 4303713 h 4303713"/>
                <a:gd name="connsiteX4" fmla="*/ 0 w 2611581"/>
                <a:gd name="connsiteY4" fmla="*/ 0 h 4303713"/>
                <a:gd name="connsiteX0" fmla="*/ 0 w 2611581"/>
                <a:gd name="connsiteY0" fmla="*/ 0 h 4314104"/>
                <a:gd name="connsiteX1" fmla="*/ 2611581 w 2611581"/>
                <a:gd name="connsiteY1" fmla="*/ 0 h 4314104"/>
                <a:gd name="connsiteX2" fmla="*/ 2611581 w 2611581"/>
                <a:gd name="connsiteY2" fmla="*/ 4303713 h 4314104"/>
                <a:gd name="connsiteX3" fmla="*/ 1693718 w 2611581"/>
                <a:gd name="connsiteY3" fmla="*/ 4314104 h 4314104"/>
                <a:gd name="connsiteX4" fmla="*/ 0 w 2611581"/>
                <a:gd name="connsiteY4" fmla="*/ 0 h 4314104"/>
                <a:gd name="connsiteX0" fmla="*/ 0 w 2611581"/>
                <a:gd name="connsiteY0" fmla="*/ 0 h 4314104"/>
                <a:gd name="connsiteX1" fmla="*/ 2611581 w 2611581"/>
                <a:gd name="connsiteY1" fmla="*/ 0 h 4314104"/>
                <a:gd name="connsiteX2" fmla="*/ 2611581 w 2611581"/>
                <a:gd name="connsiteY2" fmla="*/ 4303713 h 4314104"/>
                <a:gd name="connsiteX3" fmla="*/ 1963882 w 2611581"/>
                <a:gd name="connsiteY3" fmla="*/ 4314104 h 4314104"/>
                <a:gd name="connsiteX4" fmla="*/ 0 w 2611581"/>
                <a:gd name="connsiteY4" fmla="*/ 0 h 4314104"/>
                <a:gd name="connsiteX0" fmla="*/ 0 w 2611581"/>
                <a:gd name="connsiteY0" fmla="*/ 0 h 4303713"/>
                <a:gd name="connsiteX1" fmla="*/ 2611581 w 2611581"/>
                <a:gd name="connsiteY1" fmla="*/ 0 h 4303713"/>
                <a:gd name="connsiteX2" fmla="*/ 2611581 w 2611581"/>
                <a:gd name="connsiteY2" fmla="*/ 4303713 h 4303713"/>
                <a:gd name="connsiteX3" fmla="*/ 2213264 w 2611581"/>
                <a:gd name="connsiteY3" fmla="*/ 4293322 h 4303713"/>
                <a:gd name="connsiteX4" fmla="*/ 0 w 2611581"/>
                <a:gd name="connsiteY4" fmla="*/ 0 h 4303713"/>
                <a:gd name="connsiteX0" fmla="*/ 0 w 2611581"/>
                <a:gd name="connsiteY0" fmla="*/ 0 h 4303713"/>
                <a:gd name="connsiteX1" fmla="*/ 2611581 w 2611581"/>
                <a:gd name="connsiteY1" fmla="*/ 0 h 4303713"/>
                <a:gd name="connsiteX2" fmla="*/ 2611581 w 2611581"/>
                <a:gd name="connsiteY2" fmla="*/ 4303713 h 4303713"/>
                <a:gd name="connsiteX3" fmla="*/ 2171701 w 2611581"/>
                <a:gd name="connsiteY3" fmla="*/ 3638695 h 4303713"/>
                <a:gd name="connsiteX4" fmla="*/ 0 w 2611581"/>
                <a:gd name="connsiteY4" fmla="*/ 0 h 4303713"/>
                <a:gd name="connsiteX0" fmla="*/ 0 w 2720934"/>
                <a:gd name="connsiteY0" fmla="*/ 268283 h 4303713"/>
                <a:gd name="connsiteX1" fmla="*/ 2720934 w 2720934"/>
                <a:gd name="connsiteY1" fmla="*/ 0 h 4303713"/>
                <a:gd name="connsiteX2" fmla="*/ 2720934 w 2720934"/>
                <a:gd name="connsiteY2" fmla="*/ 4303713 h 4303713"/>
                <a:gd name="connsiteX3" fmla="*/ 2281054 w 2720934"/>
                <a:gd name="connsiteY3" fmla="*/ 3638695 h 4303713"/>
                <a:gd name="connsiteX4" fmla="*/ 0 w 2720934"/>
                <a:gd name="connsiteY4" fmla="*/ 268283 h 4303713"/>
                <a:gd name="connsiteX0" fmla="*/ 0 w 2720934"/>
                <a:gd name="connsiteY0" fmla="*/ 268283 h 4303713"/>
                <a:gd name="connsiteX1" fmla="*/ 2720934 w 2720934"/>
                <a:gd name="connsiteY1" fmla="*/ 0 h 4303713"/>
                <a:gd name="connsiteX2" fmla="*/ 2720934 w 2720934"/>
                <a:gd name="connsiteY2" fmla="*/ 4303713 h 4303713"/>
                <a:gd name="connsiteX3" fmla="*/ 2264231 w 2720934"/>
                <a:gd name="connsiteY3" fmla="*/ 3717600 h 4303713"/>
                <a:gd name="connsiteX4" fmla="*/ 0 w 2720934"/>
                <a:gd name="connsiteY4" fmla="*/ 268283 h 4303713"/>
                <a:gd name="connsiteX0" fmla="*/ 0 w 2720934"/>
                <a:gd name="connsiteY0" fmla="*/ 268283 h 4335275"/>
                <a:gd name="connsiteX1" fmla="*/ 2720934 w 2720934"/>
                <a:gd name="connsiteY1" fmla="*/ 0 h 4335275"/>
                <a:gd name="connsiteX2" fmla="*/ 2653639 w 2720934"/>
                <a:gd name="connsiteY2" fmla="*/ 4335275 h 4335275"/>
                <a:gd name="connsiteX3" fmla="*/ 2264231 w 2720934"/>
                <a:gd name="connsiteY3" fmla="*/ 3717600 h 4335275"/>
                <a:gd name="connsiteX4" fmla="*/ 0 w 2720934"/>
                <a:gd name="connsiteY4" fmla="*/ 268283 h 4335275"/>
                <a:gd name="connsiteX0" fmla="*/ 0 w 2737757"/>
                <a:gd name="connsiteY0" fmla="*/ 236721 h 4335275"/>
                <a:gd name="connsiteX1" fmla="*/ 2737757 w 2737757"/>
                <a:gd name="connsiteY1" fmla="*/ 0 h 4335275"/>
                <a:gd name="connsiteX2" fmla="*/ 2670462 w 2737757"/>
                <a:gd name="connsiteY2" fmla="*/ 4335275 h 4335275"/>
                <a:gd name="connsiteX3" fmla="*/ 2281054 w 2737757"/>
                <a:gd name="connsiteY3" fmla="*/ 3717600 h 4335275"/>
                <a:gd name="connsiteX4" fmla="*/ 0 w 2737757"/>
                <a:gd name="connsiteY4" fmla="*/ 236721 h 4335275"/>
                <a:gd name="connsiteX0" fmla="*/ 0 w 2729346"/>
                <a:gd name="connsiteY0" fmla="*/ 0 h 4098554"/>
                <a:gd name="connsiteX1" fmla="*/ 2729346 w 2729346"/>
                <a:gd name="connsiteY1" fmla="*/ 126250 h 4098554"/>
                <a:gd name="connsiteX2" fmla="*/ 2670462 w 2729346"/>
                <a:gd name="connsiteY2" fmla="*/ 4098554 h 4098554"/>
                <a:gd name="connsiteX3" fmla="*/ 2281054 w 2729346"/>
                <a:gd name="connsiteY3" fmla="*/ 3480879 h 4098554"/>
                <a:gd name="connsiteX4" fmla="*/ 0 w 2729346"/>
                <a:gd name="connsiteY4" fmla="*/ 0 h 4098554"/>
                <a:gd name="connsiteX0" fmla="*/ 0 w 2720934"/>
                <a:gd name="connsiteY0" fmla="*/ 0 h 4098554"/>
                <a:gd name="connsiteX1" fmla="*/ 2720934 w 2720934"/>
                <a:gd name="connsiteY1" fmla="*/ 31562 h 4098554"/>
                <a:gd name="connsiteX2" fmla="*/ 2670462 w 2720934"/>
                <a:gd name="connsiteY2" fmla="*/ 4098554 h 4098554"/>
                <a:gd name="connsiteX3" fmla="*/ 2281054 w 2720934"/>
                <a:gd name="connsiteY3" fmla="*/ 3480879 h 4098554"/>
                <a:gd name="connsiteX4" fmla="*/ 0 w 2720934"/>
                <a:gd name="connsiteY4" fmla="*/ 0 h 4098554"/>
                <a:gd name="connsiteX0" fmla="*/ 0 w 2720934"/>
                <a:gd name="connsiteY0" fmla="*/ 15782 h 4114336"/>
                <a:gd name="connsiteX1" fmla="*/ 2720934 w 2720934"/>
                <a:gd name="connsiteY1" fmla="*/ 0 h 4114336"/>
                <a:gd name="connsiteX2" fmla="*/ 2670462 w 2720934"/>
                <a:gd name="connsiteY2" fmla="*/ 4114336 h 4114336"/>
                <a:gd name="connsiteX3" fmla="*/ 2281054 w 2720934"/>
                <a:gd name="connsiteY3" fmla="*/ 3496661 h 4114336"/>
                <a:gd name="connsiteX4" fmla="*/ 0 w 2720934"/>
                <a:gd name="connsiteY4" fmla="*/ 15782 h 4114336"/>
                <a:gd name="connsiteX0" fmla="*/ 0 w 2820289"/>
                <a:gd name="connsiteY0" fmla="*/ 15782 h 4114336"/>
                <a:gd name="connsiteX1" fmla="*/ 2820289 w 2820289"/>
                <a:gd name="connsiteY1" fmla="*/ 0 h 4114336"/>
                <a:gd name="connsiteX2" fmla="*/ 2769817 w 2820289"/>
                <a:gd name="connsiteY2" fmla="*/ 4114336 h 4114336"/>
                <a:gd name="connsiteX3" fmla="*/ 2380409 w 2820289"/>
                <a:gd name="connsiteY3" fmla="*/ 3496661 h 4114336"/>
                <a:gd name="connsiteX4" fmla="*/ 0 w 2820289"/>
                <a:gd name="connsiteY4" fmla="*/ 15782 h 4114336"/>
                <a:gd name="connsiteX0" fmla="*/ 0 w 2820289"/>
                <a:gd name="connsiteY0" fmla="*/ 15782 h 4114336"/>
                <a:gd name="connsiteX1" fmla="*/ 2820289 w 2820289"/>
                <a:gd name="connsiteY1" fmla="*/ 0 h 4114336"/>
                <a:gd name="connsiteX2" fmla="*/ 2769817 w 2820289"/>
                <a:gd name="connsiteY2" fmla="*/ 4114336 h 4114336"/>
                <a:gd name="connsiteX3" fmla="*/ 2362876 w 2820289"/>
                <a:gd name="connsiteY3" fmla="*/ 3517980 h 4114336"/>
                <a:gd name="connsiteX4" fmla="*/ 0 w 2820289"/>
                <a:gd name="connsiteY4" fmla="*/ 15782 h 4114336"/>
                <a:gd name="connsiteX0" fmla="*/ 0 w 2820289"/>
                <a:gd name="connsiteY0" fmla="*/ 15782 h 4114336"/>
                <a:gd name="connsiteX1" fmla="*/ 2820289 w 2820289"/>
                <a:gd name="connsiteY1" fmla="*/ 0 h 4114336"/>
                <a:gd name="connsiteX2" fmla="*/ 2763972 w 2820289"/>
                <a:gd name="connsiteY2" fmla="*/ 4114336 h 4114336"/>
                <a:gd name="connsiteX3" fmla="*/ 2362876 w 2820289"/>
                <a:gd name="connsiteY3" fmla="*/ 3517980 h 4114336"/>
                <a:gd name="connsiteX4" fmla="*/ 0 w 2820289"/>
                <a:gd name="connsiteY4" fmla="*/ 15782 h 4114336"/>
                <a:gd name="connsiteX0" fmla="*/ 0 w 3721149"/>
                <a:gd name="connsiteY0" fmla="*/ 0 h 4269703"/>
                <a:gd name="connsiteX1" fmla="*/ 3721149 w 3721149"/>
                <a:gd name="connsiteY1" fmla="*/ 155367 h 4269703"/>
                <a:gd name="connsiteX2" fmla="*/ 3664832 w 3721149"/>
                <a:gd name="connsiteY2" fmla="*/ 4269703 h 4269703"/>
                <a:gd name="connsiteX3" fmla="*/ 3263736 w 3721149"/>
                <a:gd name="connsiteY3" fmla="*/ 3673347 h 4269703"/>
                <a:gd name="connsiteX4" fmla="*/ 0 w 3721149"/>
                <a:gd name="connsiteY4" fmla="*/ 0 h 4269703"/>
                <a:gd name="connsiteX0" fmla="*/ 0 w 3721149"/>
                <a:gd name="connsiteY0" fmla="*/ 0 h 4289488"/>
                <a:gd name="connsiteX1" fmla="*/ 3721149 w 3721149"/>
                <a:gd name="connsiteY1" fmla="*/ 155367 h 4289488"/>
                <a:gd name="connsiteX2" fmla="*/ 3664832 w 3721149"/>
                <a:gd name="connsiteY2" fmla="*/ 4269703 h 4289488"/>
                <a:gd name="connsiteX3" fmla="*/ 1705997 w 3721149"/>
                <a:gd name="connsiteY3" fmla="*/ 4289488 h 4289488"/>
                <a:gd name="connsiteX4" fmla="*/ 0 w 3721149"/>
                <a:gd name="connsiteY4" fmla="*/ 0 h 4289488"/>
                <a:gd name="connsiteX0" fmla="*/ 0 w 3664846"/>
                <a:gd name="connsiteY0" fmla="*/ 15785 h 4305273"/>
                <a:gd name="connsiteX1" fmla="*/ 3664846 w 3664846"/>
                <a:gd name="connsiteY1" fmla="*/ 0 h 4305273"/>
                <a:gd name="connsiteX2" fmla="*/ 3664832 w 3664846"/>
                <a:gd name="connsiteY2" fmla="*/ 4285488 h 4305273"/>
                <a:gd name="connsiteX3" fmla="*/ 1705997 w 3664846"/>
                <a:gd name="connsiteY3" fmla="*/ 4305273 h 4305273"/>
                <a:gd name="connsiteX4" fmla="*/ 0 w 3664846"/>
                <a:gd name="connsiteY4" fmla="*/ 15785 h 4305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64846" h="4305273">
                  <a:moveTo>
                    <a:pt x="0" y="15785"/>
                  </a:moveTo>
                  <a:lnTo>
                    <a:pt x="3664846" y="0"/>
                  </a:lnTo>
                  <a:cubicBezTo>
                    <a:pt x="3664841" y="1428496"/>
                    <a:pt x="3664837" y="2856992"/>
                    <a:pt x="3664832" y="4285488"/>
                  </a:cubicBezTo>
                  <a:lnTo>
                    <a:pt x="1705997" y="4305273"/>
                  </a:lnTo>
                  <a:lnTo>
                    <a:pt x="0" y="15785"/>
                  </a:lnTo>
                  <a:close/>
                </a:path>
              </a:pathLst>
            </a:custGeom>
            <a:blipFill rotWithShape="0">
              <a:blip r:embed="rId2">
                <a:duotone>
                  <a:schemeClr val="bg2">
                    <a:shade val="76000"/>
                    <a:satMod val="180000"/>
                  </a:schemeClr>
                  <a:schemeClr val="bg2">
                    <a:tint val="80000"/>
                    <a:satMod val="120000"/>
                    <a:lumMod val="180000"/>
                  </a:schemeClr>
                </a:duotone>
              </a:blip>
              <a:stretch>
                <a:fillRect l="-163116" t="-323529" r="-398251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0" name="Group 39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360612" y="0"/>
            <a:ext cx="2436813" cy="6858001"/>
            <a:chOff x="1320800" y="0"/>
            <a:chExt cx="2436813" cy="6858001"/>
          </a:xfrm>
        </p:grpSpPr>
        <p:sp>
          <p:nvSpPr>
            <p:cNvPr id="41" name="Freeform 6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42" name="Freeform 7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43" name="Freeform 8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44" name="Freeform 9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45" name="Freeform 10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46" name="Freeform 11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576549" y="3217805"/>
            <a:ext cx="7345891" cy="1413933"/>
          </a:xfrm>
        </p:spPr>
        <p:txBody>
          <a:bodyPr>
            <a:normAutofit/>
          </a:bodyPr>
          <a:lstStyle/>
          <a:p>
            <a:r>
              <a:rPr lang="de-DE" dirty="0" smtClean="0">
                <a:latin typeface="Cambria" panose="02040503050406030204" pitchFamily="18" charset="0"/>
              </a:rPr>
              <a:t>Migration </a:t>
            </a:r>
            <a:r>
              <a:rPr lang="de-DE" dirty="0" err="1" smtClean="0">
                <a:latin typeface="Cambria" panose="02040503050406030204" pitchFamily="18" charset="0"/>
              </a:rPr>
              <a:t>of</a:t>
            </a:r>
            <a:r>
              <a:rPr lang="de-DE" dirty="0" smtClean="0">
                <a:latin typeface="Cambria" panose="02040503050406030204" pitchFamily="18" charset="0"/>
              </a:rPr>
              <a:t> Web </a:t>
            </a:r>
            <a:r>
              <a:rPr lang="de-DE" dirty="0" err="1" smtClean="0">
                <a:latin typeface="Cambria" panose="02040503050406030204" pitchFamily="18" charset="0"/>
              </a:rPr>
              <a:t>application</a:t>
            </a:r>
            <a:endParaRPr lang="en-US" dirty="0">
              <a:latin typeface="Cambria" panose="02040503050406030204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341811" y="5883275"/>
            <a:ext cx="7084177" cy="365125"/>
          </a:xfrm>
        </p:spPr>
        <p:txBody>
          <a:bodyPr>
            <a:normAutofit/>
          </a:bodyPr>
          <a:lstStyle/>
          <a:p>
            <a:r>
              <a:rPr lang="en-US" smtClean="0"/>
              <a:t>University of Applied Sciences Hof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4FAB73BC-B049-4115-A692-8D63A059BFB8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65966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Applied Sciences Hof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37</a:t>
            </a:fld>
            <a:endParaRPr lang="en-US" dirty="0"/>
          </a:p>
        </p:txBody>
      </p:sp>
      <p:pic>
        <p:nvPicPr>
          <p:cNvPr id="8" name="Picture 7" descr="Screen Clippi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601" y="-131764"/>
            <a:ext cx="10769600" cy="6785429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Flowchart: Magnetic Disk 4"/>
          <p:cNvSpPr/>
          <p:nvPr/>
        </p:nvSpPr>
        <p:spPr>
          <a:xfrm>
            <a:off x="10300338" y="3708399"/>
            <a:ext cx="1586863" cy="1971676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/>
              <a:t>Updation</a:t>
            </a:r>
            <a:r>
              <a:rPr lang="de-DE" dirty="0" smtClean="0"/>
              <a:t> </a:t>
            </a:r>
          </a:p>
          <a:p>
            <a:pPr algn="ctr"/>
            <a:r>
              <a:rPr lang="de-DE" dirty="0" smtClean="0"/>
              <a:t>Webserver</a:t>
            </a:r>
            <a:endParaRPr lang="en-US" dirty="0"/>
          </a:p>
        </p:txBody>
      </p:sp>
      <p:sp>
        <p:nvSpPr>
          <p:cNvPr id="11" name="Curved Down Arrow 10"/>
          <p:cNvSpPr/>
          <p:nvPr/>
        </p:nvSpPr>
        <p:spPr>
          <a:xfrm rot="1419325">
            <a:off x="9621980" y="1110371"/>
            <a:ext cx="2659751" cy="2154972"/>
          </a:xfrm>
          <a:prstGeom prst="curvedDownArrow">
            <a:avLst>
              <a:gd name="adj1" fmla="val 25000"/>
              <a:gd name="adj2" fmla="val 52067"/>
              <a:gd name="adj3" fmla="val 26504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Curved Down Arrow 11"/>
          <p:cNvSpPr/>
          <p:nvPr/>
        </p:nvSpPr>
        <p:spPr>
          <a:xfrm rot="10800000">
            <a:off x="7242628" y="5573485"/>
            <a:ext cx="4542971" cy="1080179"/>
          </a:xfrm>
          <a:prstGeom prst="curvedDownArrow">
            <a:avLst>
              <a:gd name="adj1" fmla="val 25000"/>
              <a:gd name="adj2" fmla="val 52067"/>
              <a:gd name="adj3" fmla="val 26504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12604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84311" y="685801"/>
            <a:ext cx="9977773" cy="1231232"/>
          </a:xfrm>
        </p:spPr>
        <p:txBody>
          <a:bodyPr/>
          <a:lstStyle/>
          <a:p>
            <a:r>
              <a:rPr lang="de-DE" dirty="0" smtClean="0"/>
              <a:t>Errors after </a:t>
            </a:r>
            <a:r>
              <a:rPr lang="de-DE" dirty="0" err="1" smtClean="0"/>
              <a:t>migration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484310" y="1917033"/>
            <a:ext cx="10018713" cy="3874167"/>
          </a:xfrm>
          <a:solidFill>
            <a:schemeClr val="accent1">
              <a:lumMod val="75000"/>
            </a:schemeClr>
          </a:solidFill>
        </p:spPr>
        <p:txBody>
          <a:bodyPr>
            <a:normAutofit/>
          </a:bodyPr>
          <a:lstStyle/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debug1: Connection established.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debug1: identity file /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/www/.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ssh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/identity type -1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debug1: identity file /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/www/.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ssh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/identity-cert type -1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debug1: identity file /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/www/.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ssh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id_rsa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type -1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debug1: identity file /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/www/.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ssh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id_rsa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-cert type -1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debug1: identity file /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/www/.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ssh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id_dsa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type -1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debug1: identity file /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/www/.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ssh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id_dsa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-cert type -1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debug1: identity file /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/www/.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ssh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id_ecdsa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type -1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debug1: identity file /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/www/.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ssh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id_ecdsa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-cert type -1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debug1: Remote protocol version 2.0, remote software version OpenSSH_4.3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University of Applied Sciences Hof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84123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116" y="2962136"/>
            <a:ext cx="4629887" cy="172985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de-DE" dirty="0" smtClean="0"/>
              <a:t>Unit </a:t>
            </a:r>
            <a:r>
              <a:rPr lang="de-DE" dirty="0" err="1" smtClean="0"/>
              <a:t>Testing</a:t>
            </a:r>
            <a:r>
              <a:rPr lang="de-DE" dirty="0" smtClean="0"/>
              <a:t> &amp;Regression </a:t>
            </a:r>
            <a:r>
              <a:rPr lang="de-DE" dirty="0" err="1" smtClean="0"/>
              <a:t>Testing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5895833" y="262721"/>
            <a:ext cx="5607190" cy="5528480"/>
          </a:xfrm>
          <a:solidFill>
            <a:schemeClr val="accent1"/>
          </a:solidFill>
        </p:spPr>
        <p:txBody>
          <a:bodyPr/>
          <a:lstStyle/>
          <a:p>
            <a:r>
              <a:rPr lang="de-DE" dirty="0" err="1" smtClean="0">
                <a:solidFill>
                  <a:schemeClr val="bg2"/>
                </a:solidFill>
                <a:latin typeface="Cambria" panose="02040503050406030204" pitchFamily="18" charset="0"/>
              </a:rPr>
              <a:t>Each</a:t>
            </a:r>
            <a:r>
              <a:rPr lang="de-DE" dirty="0" smtClean="0">
                <a:solidFill>
                  <a:schemeClr val="bg2"/>
                </a:solidFill>
                <a:latin typeface="Cambria" panose="02040503050406030204" pitchFamily="18" charset="0"/>
              </a:rPr>
              <a:t> Module was </a:t>
            </a:r>
            <a:r>
              <a:rPr lang="de-DE" dirty="0" err="1" smtClean="0">
                <a:solidFill>
                  <a:schemeClr val="bg2"/>
                </a:solidFill>
                <a:latin typeface="Cambria" panose="02040503050406030204" pitchFamily="18" charset="0"/>
              </a:rPr>
              <a:t>given</a:t>
            </a:r>
            <a:r>
              <a:rPr lang="de-DE" dirty="0" smtClean="0">
                <a:solidFill>
                  <a:schemeClr val="bg2"/>
                </a:solidFill>
                <a:latin typeface="Cambria" panose="02040503050406030204" pitchFamily="18" charset="0"/>
              </a:rPr>
              <a:t> </a:t>
            </a:r>
            <a:r>
              <a:rPr lang="de-DE" dirty="0" err="1" smtClean="0">
                <a:solidFill>
                  <a:schemeClr val="bg2"/>
                </a:solidFill>
                <a:latin typeface="Cambria" panose="02040503050406030204" pitchFamily="18" charset="0"/>
              </a:rPr>
              <a:t>more</a:t>
            </a:r>
            <a:r>
              <a:rPr lang="de-DE" dirty="0" smtClean="0">
                <a:solidFill>
                  <a:schemeClr val="bg2"/>
                </a:solidFill>
                <a:latin typeface="Cambria" panose="02040503050406030204" pitchFamily="18" charset="0"/>
              </a:rPr>
              <a:t> </a:t>
            </a:r>
            <a:r>
              <a:rPr lang="de-DE" dirty="0" err="1" smtClean="0">
                <a:solidFill>
                  <a:schemeClr val="bg2"/>
                </a:solidFill>
                <a:latin typeface="Cambria" panose="02040503050406030204" pitchFamily="18" charset="0"/>
              </a:rPr>
              <a:t>than</a:t>
            </a:r>
            <a:r>
              <a:rPr lang="de-DE" dirty="0" smtClean="0">
                <a:solidFill>
                  <a:schemeClr val="bg2"/>
                </a:solidFill>
                <a:latin typeface="Cambria" panose="02040503050406030204" pitchFamily="18" charset="0"/>
              </a:rPr>
              <a:t> 5 </a:t>
            </a:r>
            <a:r>
              <a:rPr lang="de-DE" dirty="0" err="1" smtClean="0">
                <a:solidFill>
                  <a:schemeClr val="bg2"/>
                </a:solidFill>
                <a:latin typeface="Cambria" panose="02040503050406030204" pitchFamily="18" charset="0"/>
              </a:rPr>
              <a:t>various</a:t>
            </a:r>
            <a:r>
              <a:rPr lang="de-DE" dirty="0" smtClean="0">
                <a:solidFill>
                  <a:schemeClr val="bg2"/>
                </a:solidFill>
                <a:latin typeface="Cambria" panose="02040503050406030204" pitchFamily="18" charset="0"/>
              </a:rPr>
              <a:t>  </a:t>
            </a:r>
            <a:r>
              <a:rPr lang="de-DE" dirty="0" err="1" smtClean="0">
                <a:solidFill>
                  <a:schemeClr val="bg2"/>
                </a:solidFill>
                <a:latin typeface="Cambria" panose="02040503050406030204" pitchFamily="18" charset="0"/>
              </a:rPr>
              <a:t>trials</a:t>
            </a:r>
            <a:r>
              <a:rPr lang="de-DE" dirty="0" smtClean="0">
                <a:solidFill>
                  <a:schemeClr val="bg2"/>
                </a:solidFill>
                <a:latin typeface="Cambria" panose="02040503050406030204" pitchFamily="18" charset="0"/>
              </a:rPr>
              <a:t>. </a:t>
            </a:r>
          </a:p>
          <a:p>
            <a:r>
              <a:rPr lang="de-DE" dirty="0" err="1" smtClean="0">
                <a:solidFill>
                  <a:schemeClr val="bg2"/>
                </a:solidFill>
                <a:latin typeface="Cambria" panose="02040503050406030204" pitchFamily="18" charset="0"/>
              </a:rPr>
              <a:t>Compatibility</a:t>
            </a:r>
            <a:r>
              <a:rPr lang="de-DE" dirty="0" smtClean="0">
                <a:solidFill>
                  <a:schemeClr val="bg2"/>
                </a:solidFill>
                <a:latin typeface="Cambria" panose="02040503050406030204" pitchFamily="18" charset="0"/>
              </a:rPr>
              <a:t> on all </a:t>
            </a:r>
            <a:r>
              <a:rPr lang="de-DE" dirty="0" err="1" smtClean="0">
                <a:solidFill>
                  <a:schemeClr val="bg2"/>
                </a:solidFill>
                <a:latin typeface="Cambria" panose="02040503050406030204" pitchFamily="18" charset="0"/>
              </a:rPr>
              <a:t>browsers</a:t>
            </a:r>
            <a:endParaRPr lang="de-DE" dirty="0" smtClean="0">
              <a:solidFill>
                <a:schemeClr val="bg2"/>
              </a:solidFill>
              <a:latin typeface="Cambria" panose="02040503050406030204" pitchFamily="18" charset="0"/>
            </a:endParaRPr>
          </a:p>
          <a:p>
            <a:r>
              <a:rPr lang="de-DE" dirty="0" smtClean="0">
                <a:solidFill>
                  <a:schemeClr val="bg2"/>
                </a:solidFill>
                <a:latin typeface="Cambria" panose="02040503050406030204" pitchFamily="18" charset="0"/>
              </a:rPr>
              <a:t>Unit </a:t>
            </a:r>
            <a:r>
              <a:rPr lang="de-DE" dirty="0" err="1" smtClean="0">
                <a:solidFill>
                  <a:schemeClr val="bg2"/>
                </a:solidFill>
                <a:latin typeface="Cambria" panose="02040503050406030204" pitchFamily="18" charset="0"/>
              </a:rPr>
              <a:t>testing</a:t>
            </a:r>
            <a:r>
              <a:rPr lang="de-DE" dirty="0" smtClean="0">
                <a:solidFill>
                  <a:schemeClr val="bg2"/>
                </a:solidFill>
                <a:latin typeface="Cambria" panose="02040503050406030204" pitchFamily="18" charset="0"/>
              </a:rPr>
              <a:t> on </a:t>
            </a:r>
            <a:r>
              <a:rPr lang="de-DE" dirty="0" err="1" smtClean="0">
                <a:solidFill>
                  <a:schemeClr val="bg2"/>
                </a:solidFill>
                <a:latin typeface="Cambria" panose="02040503050406030204" pitchFamily="18" charset="0"/>
              </a:rPr>
              <a:t>each</a:t>
            </a:r>
            <a:r>
              <a:rPr lang="de-DE" dirty="0" smtClean="0">
                <a:solidFill>
                  <a:schemeClr val="bg2"/>
                </a:solidFill>
                <a:latin typeface="Cambria" panose="02040503050406030204" pitchFamily="18" charset="0"/>
              </a:rPr>
              <a:t> </a:t>
            </a:r>
            <a:r>
              <a:rPr lang="de-DE" dirty="0" err="1" smtClean="0">
                <a:solidFill>
                  <a:schemeClr val="bg2"/>
                </a:solidFill>
                <a:latin typeface="Cambria" panose="02040503050406030204" pitchFamily="18" charset="0"/>
              </a:rPr>
              <a:t>extension</a:t>
            </a:r>
            <a:r>
              <a:rPr lang="de-DE" dirty="0" smtClean="0">
                <a:solidFill>
                  <a:schemeClr val="bg2"/>
                </a:solidFill>
                <a:latin typeface="Cambria" panose="02040503050406030204" pitchFamily="18" charset="0"/>
              </a:rPr>
              <a:t> was </a:t>
            </a:r>
            <a:r>
              <a:rPr lang="de-DE" dirty="0" err="1" smtClean="0">
                <a:solidFill>
                  <a:schemeClr val="bg2"/>
                </a:solidFill>
                <a:latin typeface="Cambria" panose="02040503050406030204" pitchFamily="18" charset="0"/>
              </a:rPr>
              <a:t>performed</a:t>
            </a:r>
            <a:r>
              <a:rPr lang="de-DE" dirty="0" smtClean="0">
                <a:solidFill>
                  <a:schemeClr val="bg2"/>
                </a:solidFill>
                <a:latin typeface="Cambria" panose="02040503050406030204" pitchFamily="18" charset="0"/>
              </a:rPr>
              <a:t>.</a:t>
            </a:r>
          </a:p>
          <a:p>
            <a:r>
              <a:rPr lang="de-DE" dirty="0" smtClean="0">
                <a:solidFill>
                  <a:schemeClr val="bg2"/>
                </a:solidFill>
                <a:latin typeface="Cambria" panose="02040503050406030204" pitchFamily="18" charset="0"/>
              </a:rPr>
              <a:t>Regression </a:t>
            </a:r>
            <a:r>
              <a:rPr lang="de-DE" dirty="0" err="1" smtClean="0">
                <a:solidFill>
                  <a:schemeClr val="bg2"/>
                </a:solidFill>
                <a:latin typeface="Cambria" panose="02040503050406030204" pitchFamily="18" charset="0"/>
              </a:rPr>
              <a:t>testing</a:t>
            </a:r>
            <a:r>
              <a:rPr lang="de-DE" dirty="0" smtClean="0">
                <a:solidFill>
                  <a:schemeClr val="bg2"/>
                </a:solidFill>
                <a:latin typeface="Cambria" panose="02040503050406030204" pitchFamily="18" charset="0"/>
              </a:rPr>
              <a:t> was </a:t>
            </a:r>
            <a:r>
              <a:rPr lang="de-DE" dirty="0" err="1" smtClean="0">
                <a:solidFill>
                  <a:schemeClr val="bg2"/>
                </a:solidFill>
                <a:latin typeface="Cambria" panose="02040503050406030204" pitchFamily="18" charset="0"/>
              </a:rPr>
              <a:t>more</a:t>
            </a:r>
            <a:r>
              <a:rPr lang="de-DE" dirty="0" smtClean="0">
                <a:solidFill>
                  <a:schemeClr val="bg2"/>
                </a:solidFill>
                <a:latin typeface="Cambria" panose="02040503050406030204" pitchFamily="18" charset="0"/>
              </a:rPr>
              <a:t> on </a:t>
            </a:r>
            <a:r>
              <a:rPr lang="de-DE" dirty="0" err="1" smtClean="0">
                <a:solidFill>
                  <a:schemeClr val="bg2"/>
                </a:solidFill>
                <a:latin typeface="Cambria" panose="02040503050406030204" pitchFamily="18" charset="0"/>
              </a:rPr>
              <a:t>migration</a:t>
            </a:r>
            <a:r>
              <a:rPr lang="de-DE" dirty="0" smtClean="0">
                <a:solidFill>
                  <a:schemeClr val="bg2"/>
                </a:solidFill>
                <a:latin typeface="Cambria" panose="02040503050406030204" pitchFamily="18" charset="0"/>
              </a:rPr>
              <a:t> </a:t>
            </a:r>
            <a:r>
              <a:rPr lang="de-DE" dirty="0" err="1" smtClean="0">
                <a:solidFill>
                  <a:schemeClr val="bg2"/>
                </a:solidFill>
                <a:latin typeface="Cambria" panose="02040503050406030204" pitchFamily="18" charset="0"/>
              </a:rPr>
              <a:t>and</a:t>
            </a:r>
            <a:r>
              <a:rPr lang="de-DE" dirty="0" smtClean="0">
                <a:solidFill>
                  <a:schemeClr val="bg2"/>
                </a:solidFill>
                <a:latin typeface="Cambria" panose="02040503050406030204" pitchFamily="18" charset="0"/>
              </a:rPr>
              <a:t> </a:t>
            </a:r>
            <a:r>
              <a:rPr lang="de-DE" dirty="0" err="1" smtClean="0">
                <a:solidFill>
                  <a:schemeClr val="bg2"/>
                </a:solidFill>
                <a:latin typeface="Cambria" panose="02040503050406030204" pitchFamily="18" charset="0"/>
              </a:rPr>
              <a:t>major</a:t>
            </a:r>
            <a:r>
              <a:rPr lang="de-DE" dirty="0" smtClean="0">
                <a:solidFill>
                  <a:schemeClr val="bg2"/>
                </a:solidFill>
                <a:latin typeface="Cambria" panose="02040503050406030204" pitchFamily="18" charset="0"/>
              </a:rPr>
              <a:t> </a:t>
            </a:r>
            <a:r>
              <a:rPr lang="de-DE" dirty="0" err="1" smtClean="0">
                <a:solidFill>
                  <a:schemeClr val="bg2"/>
                </a:solidFill>
                <a:latin typeface="Cambria" panose="02040503050406030204" pitchFamily="18" charset="0"/>
              </a:rPr>
              <a:t>operations</a:t>
            </a:r>
            <a:r>
              <a:rPr lang="de-DE" dirty="0" smtClean="0">
                <a:solidFill>
                  <a:schemeClr val="bg2"/>
                </a:solidFill>
                <a:latin typeface="Cambria" panose="02040503050406030204" pitchFamily="18" charset="0"/>
              </a:rPr>
              <a:t> </a:t>
            </a:r>
            <a:r>
              <a:rPr lang="de-DE" dirty="0" err="1" smtClean="0">
                <a:solidFill>
                  <a:schemeClr val="bg2"/>
                </a:solidFill>
                <a:latin typeface="Cambria" panose="02040503050406030204" pitchFamily="18" charset="0"/>
              </a:rPr>
              <a:t>delete,hold,restart</a:t>
            </a:r>
            <a:endParaRPr lang="de-DE" dirty="0" smtClean="0">
              <a:solidFill>
                <a:schemeClr val="bg2"/>
              </a:solidFill>
              <a:latin typeface="Cambria" panose="02040503050406030204" pitchFamily="18" charset="0"/>
            </a:endParaRPr>
          </a:p>
          <a:p>
            <a:r>
              <a:rPr lang="de-DE" dirty="0" err="1" smtClean="0">
                <a:solidFill>
                  <a:schemeClr val="bg2"/>
                </a:solidFill>
                <a:latin typeface="Cambria" panose="02040503050406030204" pitchFamily="18" charset="0"/>
              </a:rPr>
              <a:t>License</a:t>
            </a:r>
            <a:r>
              <a:rPr lang="de-DE" dirty="0" smtClean="0">
                <a:solidFill>
                  <a:schemeClr val="bg2"/>
                </a:solidFill>
                <a:latin typeface="Cambria" panose="02040503050406030204" pitchFamily="18" charset="0"/>
              </a:rPr>
              <a:t> </a:t>
            </a:r>
            <a:r>
              <a:rPr lang="de-DE" dirty="0" err="1" smtClean="0">
                <a:solidFill>
                  <a:schemeClr val="bg2"/>
                </a:solidFill>
                <a:latin typeface="Cambria" panose="02040503050406030204" pitchFamily="18" charset="0"/>
              </a:rPr>
              <a:t>issues</a:t>
            </a:r>
            <a:endParaRPr lang="de-DE" dirty="0" smtClean="0">
              <a:solidFill>
                <a:schemeClr val="bg2"/>
              </a:solidFill>
              <a:latin typeface="Cambria" panose="02040503050406030204" pitchFamily="18" charset="0"/>
            </a:endParaRPr>
          </a:p>
          <a:p>
            <a:r>
              <a:rPr lang="de-DE" dirty="0" smtClean="0">
                <a:solidFill>
                  <a:schemeClr val="bg2"/>
                </a:solidFill>
                <a:latin typeface="Cambria" panose="02040503050406030204" pitchFamily="18" charset="0"/>
              </a:rPr>
              <a:t>Network </a:t>
            </a:r>
            <a:r>
              <a:rPr lang="de-DE" dirty="0" err="1" smtClean="0">
                <a:solidFill>
                  <a:schemeClr val="bg2"/>
                </a:solidFill>
                <a:latin typeface="Cambria" panose="02040503050406030204" pitchFamily="18" charset="0"/>
              </a:rPr>
              <a:t>issues</a:t>
            </a:r>
            <a:endParaRPr lang="en-US" dirty="0">
              <a:solidFill>
                <a:schemeClr val="bg2"/>
              </a:solidFill>
              <a:latin typeface="Cambria" panose="02040503050406030204" pitchFamily="18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Applied Sciences Hof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13352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ambria" panose="02040503050406030204" pitchFamily="18" charset="0"/>
              </a:rPr>
              <a:t>High Performance Computing</a:t>
            </a:r>
            <a:endParaRPr lang="en-US" dirty="0">
              <a:latin typeface="Cambria" panose="02040503050406030204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University of Applied Sciences Hof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</a:t>
            </a:fld>
            <a:endParaRPr lang="en-US" dirty="0"/>
          </a:p>
        </p:txBody>
      </p:sp>
      <p:grpSp>
        <p:nvGrpSpPr>
          <p:cNvPr id="6" name="Group 2053"/>
          <p:cNvGrpSpPr>
            <a:grpSpLocks/>
          </p:cNvGrpSpPr>
          <p:nvPr/>
        </p:nvGrpSpPr>
        <p:grpSpPr bwMode="auto">
          <a:xfrm>
            <a:off x="1146412" y="4187795"/>
            <a:ext cx="1690162" cy="1162050"/>
            <a:chOff x="4" y="3124"/>
            <a:chExt cx="4290" cy="1016"/>
          </a:xfrm>
        </p:grpSpPr>
        <p:sp>
          <p:nvSpPr>
            <p:cNvPr id="7" name="Rectangle 2054"/>
            <p:cNvSpPr>
              <a:spLocks noChangeArrowheads="1"/>
            </p:cNvSpPr>
            <p:nvPr/>
          </p:nvSpPr>
          <p:spPr bwMode="auto">
            <a:xfrm>
              <a:off x="4" y="3124"/>
              <a:ext cx="4290" cy="1016"/>
            </a:xfrm>
            <a:prstGeom prst="rect">
              <a:avLst/>
            </a:prstGeom>
            <a:gradFill rotWithShape="0">
              <a:gsLst>
                <a:gs pos="0">
                  <a:srgbClr val="C0FEF9"/>
                </a:gs>
                <a:gs pos="100000">
                  <a:srgbClr val="C0FEF9">
                    <a:gamma/>
                    <a:shade val="29804"/>
                    <a:invGamma/>
                  </a:srgbClr>
                </a:gs>
              </a:gsLst>
              <a:path path="rect">
                <a:fillToRect r="100000" b="100000"/>
              </a:path>
            </a:gradFill>
            <a:ln w="12700">
              <a:solidFill>
                <a:schemeClr val="bg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8" name="Group 2055"/>
            <p:cNvGrpSpPr>
              <a:grpSpLocks/>
            </p:cNvGrpSpPr>
            <p:nvPr/>
          </p:nvGrpSpPr>
          <p:grpSpPr bwMode="auto">
            <a:xfrm>
              <a:off x="49" y="3161"/>
              <a:ext cx="4219" cy="848"/>
              <a:chOff x="48" y="3076"/>
              <a:chExt cx="4099" cy="825"/>
            </a:xfrm>
          </p:grpSpPr>
          <p:grpSp>
            <p:nvGrpSpPr>
              <p:cNvPr id="29" name="Group 2056"/>
              <p:cNvGrpSpPr>
                <a:grpSpLocks/>
              </p:cNvGrpSpPr>
              <p:nvPr/>
            </p:nvGrpSpPr>
            <p:grpSpPr bwMode="auto">
              <a:xfrm>
                <a:off x="1121" y="3076"/>
                <a:ext cx="2812" cy="324"/>
                <a:chOff x="1121" y="3076"/>
                <a:chExt cx="2812" cy="324"/>
              </a:xfrm>
            </p:grpSpPr>
            <p:grpSp>
              <p:nvGrpSpPr>
                <p:cNvPr id="57" name="Group 2057"/>
                <p:cNvGrpSpPr>
                  <a:grpSpLocks/>
                </p:cNvGrpSpPr>
                <p:nvPr/>
              </p:nvGrpSpPr>
              <p:grpSpPr bwMode="auto">
                <a:xfrm>
                  <a:off x="1444" y="3110"/>
                  <a:ext cx="1502" cy="286"/>
                  <a:chOff x="1444" y="3110"/>
                  <a:chExt cx="1502" cy="286"/>
                </a:xfrm>
              </p:grpSpPr>
              <p:grpSp>
                <p:nvGrpSpPr>
                  <p:cNvPr id="59" name="Group 2058"/>
                  <p:cNvGrpSpPr>
                    <a:grpSpLocks/>
                  </p:cNvGrpSpPr>
                  <p:nvPr/>
                </p:nvGrpSpPr>
                <p:grpSpPr bwMode="auto">
                  <a:xfrm>
                    <a:off x="1656" y="3121"/>
                    <a:ext cx="957" cy="246"/>
                    <a:chOff x="1656" y="3121"/>
                    <a:chExt cx="957" cy="246"/>
                  </a:xfrm>
                </p:grpSpPr>
                <p:sp>
                  <p:nvSpPr>
                    <p:cNvPr id="61" name="Freeform 2059"/>
                    <p:cNvSpPr>
                      <a:spLocks/>
                    </p:cNvSpPr>
                    <p:nvPr/>
                  </p:nvSpPr>
                  <p:spPr bwMode="auto">
                    <a:xfrm>
                      <a:off x="2448" y="3121"/>
                      <a:ext cx="165" cy="201"/>
                    </a:xfrm>
                    <a:custGeom>
                      <a:avLst/>
                      <a:gdLst>
                        <a:gd name="T0" fmla="*/ 160 w 165"/>
                        <a:gd name="T1" fmla="*/ 3 h 201"/>
                        <a:gd name="T2" fmla="*/ 164 w 165"/>
                        <a:gd name="T3" fmla="*/ 0 h 201"/>
                        <a:gd name="T4" fmla="*/ 56 w 165"/>
                        <a:gd name="T5" fmla="*/ 200 h 201"/>
                        <a:gd name="T6" fmla="*/ 0 w 165"/>
                        <a:gd name="T7" fmla="*/ 200 h 201"/>
                        <a:gd name="T8" fmla="*/ 119 w 165"/>
                        <a:gd name="T9" fmla="*/ 0 h 201"/>
                        <a:gd name="T10" fmla="*/ 160 w 165"/>
                        <a:gd name="T11" fmla="*/ 3 h 20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165" h="201">
                          <a:moveTo>
                            <a:pt x="160" y="3"/>
                          </a:moveTo>
                          <a:lnTo>
                            <a:pt x="164" y="0"/>
                          </a:lnTo>
                          <a:lnTo>
                            <a:pt x="56" y="200"/>
                          </a:lnTo>
                          <a:lnTo>
                            <a:pt x="0" y="200"/>
                          </a:lnTo>
                          <a:lnTo>
                            <a:pt x="119" y="0"/>
                          </a:lnTo>
                          <a:lnTo>
                            <a:pt x="160" y="3"/>
                          </a:lnTo>
                        </a:path>
                      </a:pathLst>
                    </a:custGeom>
                    <a:solidFill>
                      <a:srgbClr val="800000"/>
                    </a:solidFill>
                    <a:ln w="12700" cap="rnd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>
                      <a:outerShdw dist="107763" dir="2700000" algn="ctr" rotWithShape="0">
                        <a:schemeClr val="bg2"/>
                      </a:outerShdw>
                    </a:effec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62" name="Freeform 2060"/>
                    <p:cNvSpPr>
                      <a:spLocks/>
                    </p:cNvSpPr>
                    <p:nvPr/>
                  </p:nvSpPr>
                  <p:spPr bwMode="auto">
                    <a:xfrm>
                      <a:off x="1656" y="3233"/>
                      <a:ext cx="152" cy="134"/>
                    </a:xfrm>
                    <a:custGeom>
                      <a:avLst/>
                      <a:gdLst>
                        <a:gd name="T0" fmla="*/ 111 w 152"/>
                        <a:gd name="T1" fmla="*/ 15 h 134"/>
                        <a:gd name="T2" fmla="*/ 107 w 152"/>
                        <a:gd name="T3" fmla="*/ 13 h 134"/>
                        <a:gd name="T4" fmla="*/ 0 w 152"/>
                        <a:gd name="T5" fmla="*/ 133 h 134"/>
                        <a:gd name="T6" fmla="*/ 52 w 152"/>
                        <a:gd name="T7" fmla="*/ 126 h 134"/>
                        <a:gd name="T8" fmla="*/ 151 w 152"/>
                        <a:gd name="T9" fmla="*/ 0 h 134"/>
                        <a:gd name="T10" fmla="*/ 111 w 152"/>
                        <a:gd name="T11" fmla="*/ 15 h 13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152" h="134">
                          <a:moveTo>
                            <a:pt x="111" y="15"/>
                          </a:moveTo>
                          <a:lnTo>
                            <a:pt x="107" y="13"/>
                          </a:lnTo>
                          <a:lnTo>
                            <a:pt x="0" y="133"/>
                          </a:lnTo>
                          <a:lnTo>
                            <a:pt x="52" y="126"/>
                          </a:lnTo>
                          <a:lnTo>
                            <a:pt x="151" y="0"/>
                          </a:lnTo>
                          <a:lnTo>
                            <a:pt x="111" y="15"/>
                          </a:lnTo>
                        </a:path>
                      </a:pathLst>
                    </a:custGeom>
                    <a:solidFill>
                      <a:srgbClr val="800000"/>
                    </a:solidFill>
                    <a:ln w="12700" cap="rnd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>
                      <a:outerShdw dist="107763" dir="2700000" algn="ctr" rotWithShape="0">
                        <a:schemeClr val="bg2"/>
                      </a:outerShdw>
                    </a:effec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60" name="Freeform 2061"/>
                  <p:cNvSpPr>
                    <a:spLocks/>
                  </p:cNvSpPr>
                  <p:nvPr/>
                </p:nvSpPr>
                <p:spPr bwMode="auto">
                  <a:xfrm>
                    <a:off x="1444" y="3110"/>
                    <a:ext cx="1502" cy="286"/>
                  </a:xfrm>
                  <a:custGeom>
                    <a:avLst/>
                    <a:gdLst>
                      <a:gd name="T0" fmla="*/ 1490 w 1502"/>
                      <a:gd name="T1" fmla="*/ 38 h 286"/>
                      <a:gd name="T2" fmla="*/ 1349 w 1502"/>
                      <a:gd name="T3" fmla="*/ 33 h 286"/>
                      <a:gd name="T4" fmla="*/ 1241 w 1502"/>
                      <a:gd name="T5" fmla="*/ 33 h 286"/>
                      <a:gd name="T6" fmla="*/ 1096 w 1502"/>
                      <a:gd name="T7" fmla="*/ 26 h 286"/>
                      <a:gd name="T8" fmla="*/ 962 w 1502"/>
                      <a:gd name="T9" fmla="*/ 26 h 286"/>
                      <a:gd name="T10" fmla="*/ 811 w 1502"/>
                      <a:gd name="T11" fmla="*/ 26 h 286"/>
                      <a:gd name="T12" fmla="*/ 676 w 1502"/>
                      <a:gd name="T13" fmla="*/ 29 h 286"/>
                      <a:gd name="T14" fmla="*/ 613 w 1502"/>
                      <a:gd name="T15" fmla="*/ 37 h 286"/>
                      <a:gd name="T16" fmla="*/ 558 w 1502"/>
                      <a:gd name="T17" fmla="*/ 48 h 286"/>
                      <a:gd name="T18" fmla="*/ 497 w 1502"/>
                      <a:gd name="T19" fmla="*/ 67 h 286"/>
                      <a:gd name="T20" fmla="*/ 439 w 1502"/>
                      <a:gd name="T21" fmla="*/ 87 h 286"/>
                      <a:gd name="T22" fmla="*/ 227 w 1502"/>
                      <a:gd name="T23" fmla="*/ 183 h 286"/>
                      <a:gd name="T24" fmla="*/ 114 w 1502"/>
                      <a:gd name="T25" fmla="*/ 227 h 286"/>
                      <a:gd name="T26" fmla="*/ 49 w 1502"/>
                      <a:gd name="T27" fmla="*/ 263 h 286"/>
                      <a:gd name="T28" fmla="*/ 108 w 1502"/>
                      <a:gd name="T29" fmla="*/ 262 h 286"/>
                      <a:gd name="T30" fmla="*/ 1501 w 1502"/>
                      <a:gd name="T31" fmla="*/ 170 h 286"/>
                      <a:gd name="T32" fmla="*/ 1499 w 1502"/>
                      <a:gd name="T33" fmla="*/ 198 h 286"/>
                      <a:gd name="T34" fmla="*/ 45 w 1502"/>
                      <a:gd name="T35" fmla="*/ 285 h 286"/>
                      <a:gd name="T36" fmla="*/ 0 w 1502"/>
                      <a:gd name="T37" fmla="*/ 278 h 286"/>
                      <a:gd name="T38" fmla="*/ 23 w 1502"/>
                      <a:gd name="T39" fmla="*/ 253 h 286"/>
                      <a:gd name="T40" fmla="*/ 63 w 1502"/>
                      <a:gd name="T41" fmla="*/ 227 h 286"/>
                      <a:gd name="T42" fmla="*/ 161 w 1502"/>
                      <a:gd name="T43" fmla="*/ 183 h 286"/>
                      <a:gd name="T44" fmla="*/ 237 w 1502"/>
                      <a:gd name="T45" fmla="*/ 147 h 286"/>
                      <a:gd name="T46" fmla="*/ 430 w 1502"/>
                      <a:gd name="T47" fmla="*/ 65 h 286"/>
                      <a:gd name="T48" fmla="*/ 517 w 1502"/>
                      <a:gd name="T49" fmla="*/ 36 h 286"/>
                      <a:gd name="T50" fmla="*/ 603 w 1502"/>
                      <a:gd name="T51" fmla="*/ 16 h 286"/>
                      <a:gd name="T52" fmla="*/ 795 w 1502"/>
                      <a:gd name="T53" fmla="*/ 0 h 286"/>
                      <a:gd name="T54" fmla="*/ 1059 w 1502"/>
                      <a:gd name="T55" fmla="*/ 0 h 286"/>
                      <a:gd name="T56" fmla="*/ 1490 w 1502"/>
                      <a:gd name="T57" fmla="*/ 20 h 286"/>
                      <a:gd name="T58" fmla="*/ 1490 w 1502"/>
                      <a:gd name="T59" fmla="*/ 38 h 28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</a:cxnLst>
                    <a:rect l="0" t="0" r="r" b="b"/>
                    <a:pathLst>
                      <a:path w="1502" h="286">
                        <a:moveTo>
                          <a:pt x="1490" y="38"/>
                        </a:moveTo>
                        <a:lnTo>
                          <a:pt x="1349" y="33"/>
                        </a:lnTo>
                        <a:lnTo>
                          <a:pt x="1241" y="33"/>
                        </a:lnTo>
                        <a:lnTo>
                          <a:pt x="1096" y="26"/>
                        </a:lnTo>
                        <a:lnTo>
                          <a:pt x="962" y="26"/>
                        </a:lnTo>
                        <a:lnTo>
                          <a:pt x="811" y="26"/>
                        </a:lnTo>
                        <a:lnTo>
                          <a:pt x="676" y="29"/>
                        </a:lnTo>
                        <a:lnTo>
                          <a:pt x="613" y="37"/>
                        </a:lnTo>
                        <a:lnTo>
                          <a:pt x="558" y="48"/>
                        </a:lnTo>
                        <a:lnTo>
                          <a:pt x="497" y="67"/>
                        </a:lnTo>
                        <a:lnTo>
                          <a:pt x="439" y="87"/>
                        </a:lnTo>
                        <a:lnTo>
                          <a:pt x="227" y="183"/>
                        </a:lnTo>
                        <a:lnTo>
                          <a:pt x="114" y="227"/>
                        </a:lnTo>
                        <a:lnTo>
                          <a:pt x="49" y="263"/>
                        </a:lnTo>
                        <a:lnTo>
                          <a:pt x="108" y="262"/>
                        </a:lnTo>
                        <a:lnTo>
                          <a:pt x="1501" y="170"/>
                        </a:lnTo>
                        <a:lnTo>
                          <a:pt x="1499" y="198"/>
                        </a:lnTo>
                        <a:lnTo>
                          <a:pt x="45" y="285"/>
                        </a:lnTo>
                        <a:lnTo>
                          <a:pt x="0" y="278"/>
                        </a:lnTo>
                        <a:lnTo>
                          <a:pt x="23" y="253"/>
                        </a:lnTo>
                        <a:lnTo>
                          <a:pt x="63" y="227"/>
                        </a:lnTo>
                        <a:lnTo>
                          <a:pt x="161" y="183"/>
                        </a:lnTo>
                        <a:lnTo>
                          <a:pt x="237" y="147"/>
                        </a:lnTo>
                        <a:lnTo>
                          <a:pt x="430" y="65"/>
                        </a:lnTo>
                        <a:lnTo>
                          <a:pt x="517" y="36"/>
                        </a:lnTo>
                        <a:lnTo>
                          <a:pt x="603" y="16"/>
                        </a:lnTo>
                        <a:lnTo>
                          <a:pt x="795" y="0"/>
                        </a:lnTo>
                        <a:lnTo>
                          <a:pt x="1059" y="0"/>
                        </a:lnTo>
                        <a:lnTo>
                          <a:pt x="1490" y="20"/>
                        </a:lnTo>
                        <a:lnTo>
                          <a:pt x="1490" y="38"/>
                        </a:lnTo>
                      </a:path>
                    </a:pathLst>
                  </a:custGeom>
                  <a:solidFill>
                    <a:srgbClr val="800000"/>
                  </a:solidFill>
                  <a:ln w="12700" cap="rnd" cmpd="sng">
                    <a:solidFill>
                      <a:srgbClr val="00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>
                    <a:outerShdw dist="107763" dir="2700000" algn="ctr" rotWithShape="0">
                      <a:schemeClr val="bg2"/>
                    </a:outerShdw>
                  </a:effec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sp>
              <p:nvSpPr>
                <p:cNvPr id="58" name="Freeform 2062"/>
                <p:cNvSpPr>
                  <a:spLocks/>
                </p:cNvSpPr>
                <p:nvPr/>
              </p:nvSpPr>
              <p:spPr bwMode="auto">
                <a:xfrm>
                  <a:off x="1121" y="3076"/>
                  <a:ext cx="2812" cy="324"/>
                </a:xfrm>
                <a:custGeom>
                  <a:avLst/>
                  <a:gdLst>
                    <a:gd name="T0" fmla="*/ 2703 w 2812"/>
                    <a:gd name="T1" fmla="*/ 203 h 324"/>
                    <a:gd name="T2" fmla="*/ 2564 w 2812"/>
                    <a:gd name="T3" fmla="*/ 172 h 324"/>
                    <a:gd name="T4" fmla="*/ 2458 w 2812"/>
                    <a:gd name="T5" fmla="*/ 148 h 324"/>
                    <a:gd name="T6" fmla="*/ 2349 w 2812"/>
                    <a:gd name="T7" fmla="*/ 122 h 324"/>
                    <a:gd name="T8" fmla="*/ 2238 w 2812"/>
                    <a:gd name="T9" fmla="*/ 105 h 324"/>
                    <a:gd name="T10" fmla="*/ 2149 w 2812"/>
                    <a:gd name="T11" fmla="*/ 92 h 324"/>
                    <a:gd name="T12" fmla="*/ 2036 w 2812"/>
                    <a:gd name="T13" fmla="*/ 76 h 324"/>
                    <a:gd name="T14" fmla="*/ 1936 w 2812"/>
                    <a:gd name="T15" fmla="*/ 57 h 324"/>
                    <a:gd name="T16" fmla="*/ 1864 w 2812"/>
                    <a:gd name="T17" fmla="*/ 18 h 324"/>
                    <a:gd name="T18" fmla="*/ 1715 w 2812"/>
                    <a:gd name="T19" fmla="*/ 14 h 324"/>
                    <a:gd name="T20" fmla="*/ 1537 w 2812"/>
                    <a:gd name="T21" fmla="*/ 3 h 324"/>
                    <a:gd name="T22" fmla="*/ 1311 w 2812"/>
                    <a:gd name="T23" fmla="*/ 1 h 324"/>
                    <a:gd name="T24" fmla="*/ 1124 w 2812"/>
                    <a:gd name="T25" fmla="*/ 0 h 324"/>
                    <a:gd name="T26" fmla="*/ 947 w 2812"/>
                    <a:gd name="T27" fmla="*/ 18 h 324"/>
                    <a:gd name="T28" fmla="*/ 820 w 2812"/>
                    <a:gd name="T29" fmla="*/ 47 h 324"/>
                    <a:gd name="T30" fmla="*/ 684 w 2812"/>
                    <a:gd name="T31" fmla="*/ 83 h 324"/>
                    <a:gd name="T32" fmla="*/ 535 w 2812"/>
                    <a:gd name="T33" fmla="*/ 127 h 324"/>
                    <a:gd name="T34" fmla="*/ 381 w 2812"/>
                    <a:gd name="T35" fmla="*/ 171 h 324"/>
                    <a:gd name="T36" fmla="*/ 267 w 2812"/>
                    <a:gd name="T37" fmla="*/ 202 h 324"/>
                    <a:gd name="T38" fmla="*/ 145 w 2812"/>
                    <a:gd name="T39" fmla="*/ 237 h 324"/>
                    <a:gd name="T40" fmla="*/ 0 w 2812"/>
                    <a:gd name="T41" fmla="*/ 281 h 324"/>
                    <a:gd name="T42" fmla="*/ 69 w 2812"/>
                    <a:gd name="T43" fmla="*/ 307 h 324"/>
                    <a:gd name="T44" fmla="*/ 170 w 2812"/>
                    <a:gd name="T45" fmla="*/ 322 h 324"/>
                    <a:gd name="T46" fmla="*/ 318 w 2812"/>
                    <a:gd name="T47" fmla="*/ 321 h 324"/>
                    <a:gd name="T48" fmla="*/ 355 w 2812"/>
                    <a:gd name="T49" fmla="*/ 281 h 324"/>
                    <a:gd name="T50" fmla="*/ 466 w 2812"/>
                    <a:gd name="T51" fmla="*/ 224 h 324"/>
                    <a:gd name="T52" fmla="*/ 644 w 2812"/>
                    <a:gd name="T53" fmla="*/ 145 h 324"/>
                    <a:gd name="T54" fmla="*/ 831 w 2812"/>
                    <a:gd name="T55" fmla="*/ 73 h 324"/>
                    <a:gd name="T56" fmla="*/ 977 w 2812"/>
                    <a:gd name="T57" fmla="*/ 45 h 324"/>
                    <a:gd name="T58" fmla="*/ 1258 w 2812"/>
                    <a:gd name="T59" fmla="*/ 34 h 324"/>
                    <a:gd name="T60" fmla="*/ 1586 w 2812"/>
                    <a:gd name="T61" fmla="*/ 42 h 324"/>
                    <a:gd name="T62" fmla="*/ 1826 w 2812"/>
                    <a:gd name="T63" fmla="*/ 245 h 3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2812" h="324">
                      <a:moveTo>
                        <a:pt x="2811" y="216"/>
                      </a:moveTo>
                      <a:lnTo>
                        <a:pt x="2703" y="203"/>
                      </a:lnTo>
                      <a:lnTo>
                        <a:pt x="2620" y="186"/>
                      </a:lnTo>
                      <a:lnTo>
                        <a:pt x="2564" y="172"/>
                      </a:lnTo>
                      <a:lnTo>
                        <a:pt x="2518" y="161"/>
                      </a:lnTo>
                      <a:lnTo>
                        <a:pt x="2458" y="148"/>
                      </a:lnTo>
                      <a:lnTo>
                        <a:pt x="2407" y="135"/>
                      </a:lnTo>
                      <a:lnTo>
                        <a:pt x="2349" y="122"/>
                      </a:lnTo>
                      <a:lnTo>
                        <a:pt x="2297" y="113"/>
                      </a:lnTo>
                      <a:lnTo>
                        <a:pt x="2238" y="105"/>
                      </a:lnTo>
                      <a:lnTo>
                        <a:pt x="2190" y="98"/>
                      </a:lnTo>
                      <a:lnTo>
                        <a:pt x="2149" y="92"/>
                      </a:lnTo>
                      <a:lnTo>
                        <a:pt x="2088" y="83"/>
                      </a:lnTo>
                      <a:lnTo>
                        <a:pt x="2036" y="76"/>
                      </a:lnTo>
                      <a:lnTo>
                        <a:pt x="1987" y="69"/>
                      </a:lnTo>
                      <a:lnTo>
                        <a:pt x="1936" y="57"/>
                      </a:lnTo>
                      <a:lnTo>
                        <a:pt x="1894" y="39"/>
                      </a:lnTo>
                      <a:lnTo>
                        <a:pt x="1864" y="18"/>
                      </a:lnTo>
                      <a:lnTo>
                        <a:pt x="1803" y="16"/>
                      </a:lnTo>
                      <a:lnTo>
                        <a:pt x="1715" y="14"/>
                      </a:lnTo>
                      <a:lnTo>
                        <a:pt x="1615" y="7"/>
                      </a:lnTo>
                      <a:lnTo>
                        <a:pt x="1537" y="3"/>
                      </a:lnTo>
                      <a:lnTo>
                        <a:pt x="1422" y="2"/>
                      </a:lnTo>
                      <a:lnTo>
                        <a:pt x="1311" y="1"/>
                      </a:lnTo>
                      <a:lnTo>
                        <a:pt x="1205" y="0"/>
                      </a:lnTo>
                      <a:lnTo>
                        <a:pt x="1124" y="0"/>
                      </a:lnTo>
                      <a:lnTo>
                        <a:pt x="1036" y="6"/>
                      </a:lnTo>
                      <a:lnTo>
                        <a:pt x="947" y="18"/>
                      </a:lnTo>
                      <a:lnTo>
                        <a:pt x="880" y="33"/>
                      </a:lnTo>
                      <a:lnTo>
                        <a:pt x="820" y="47"/>
                      </a:lnTo>
                      <a:lnTo>
                        <a:pt x="755" y="64"/>
                      </a:lnTo>
                      <a:lnTo>
                        <a:pt x="684" y="83"/>
                      </a:lnTo>
                      <a:lnTo>
                        <a:pt x="612" y="105"/>
                      </a:lnTo>
                      <a:lnTo>
                        <a:pt x="535" y="127"/>
                      </a:lnTo>
                      <a:lnTo>
                        <a:pt x="460" y="150"/>
                      </a:lnTo>
                      <a:lnTo>
                        <a:pt x="381" y="171"/>
                      </a:lnTo>
                      <a:lnTo>
                        <a:pt x="322" y="189"/>
                      </a:lnTo>
                      <a:lnTo>
                        <a:pt x="267" y="202"/>
                      </a:lnTo>
                      <a:lnTo>
                        <a:pt x="207" y="221"/>
                      </a:lnTo>
                      <a:lnTo>
                        <a:pt x="145" y="237"/>
                      </a:lnTo>
                      <a:lnTo>
                        <a:pt x="69" y="259"/>
                      </a:lnTo>
                      <a:lnTo>
                        <a:pt x="0" y="281"/>
                      </a:lnTo>
                      <a:lnTo>
                        <a:pt x="28" y="297"/>
                      </a:lnTo>
                      <a:lnTo>
                        <a:pt x="69" y="307"/>
                      </a:lnTo>
                      <a:lnTo>
                        <a:pt x="114" y="317"/>
                      </a:lnTo>
                      <a:lnTo>
                        <a:pt x="170" y="322"/>
                      </a:lnTo>
                      <a:lnTo>
                        <a:pt x="244" y="323"/>
                      </a:lnTo>
                      <a:lnTo>
                        <a:pt x="318" y="321"/>
                      </a:lnTo>
                      <a:lnTo>
                        <a:pt x="337" y="297"/>
                      </a:lnTo>
                      <a:lnTo>
                        <a:pt x="355" y="281"/>
                      </a:lnTo>
                      <a:lnTo>
                        <a:pt x="390" y="260"/>
                      </a:lnTo>
                      <a:lnTo>
                        <a:pt x="466" y="224"/>
                      </a:lnTo>
                      <a:lnTo>
                        <a:pt x="560" y="182"/>
                      </a:lnTo>
                      <a:lnTo>
                        <a:pt x="644" y="145"/>
                      </a:lnTo>
                      <a:lnTo>
                        <a:pt x="746" y="101"/>
                      </a:lnTo>
                      <a:lnTo>
                        <a:pt x="831" y="73"/>
                      </a:lnTo>
                      <a:lnTo>
                        <a:pt x="912" y="53"/>
                      </a:lnTo>
                      <a:lnTo>
                        <a:pt x="977" y="45"/>
                      </a:lnTo>
                      <a:lnTo>
                        <a:pt x="1099" y="35"/>
                      </a:lnTo>
                      <a:lnTo>
                        <a:pt x="1258" y="34"/>
                      </a:lnTo>
                      <a:lnTo>
                        <a:pt x="1444" y="38"/>
                      </a:lnTo>
                      <a:lnTo>
                        <a:pt x="1586" y="42"/>
                      </a:lnTo>
                      <a:lnTo>
                        <a:pt x="1813" y="53"/>
                      </a:lnTo>
                      <a:lnTo>
                        <a:pt x="1826" y="245"/>
                      </a:lnTo>
                      <a:lnTo>
                        <a:pt x="2811" y="216"/>
                      </a:lnTo>
                    </a:path>
                  </a:pathLst>
                </a:custGeom>
                <a:solidFill>
                  <a:srgbClr val="FF0000"/>
                </a:solidFill>
                <a:ln w="12700" cap="rnd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dist="107763" dir="2700000" algn="ctr" rotWithShape="0">
                    <a:schemeClr val="bg2"/>
                  </a:outerShdw>
                </a:effec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0" name="Freeform 2063"/>
              <p:cNvSpPr>
                <a:spLocks/>
              </p:cNvSpPr>
              <p:nvPr/>
            </p:nvSpPr>
            <p:spPr bwMode="auto">
              <a:xfrm>
                <a:off x="51" y="3392"/>
                <a:ext cx="3803" cy="509"/>
              </a:xfrm>
              <a:custGeom>
                <a:avLst/>
                <a:gdLst>
                  <a:gd name="T0" fmla="*/ 594 w 3803"/>
                  <a:gd name="T1" fmla="*/ 240 h 509"/>
                  <a:gd name="T2" fmla="*/ 565 w 3803"/>
                  <a:gd name="T3" fmla="*/ 317 h 509"/>
                  <a:gd name="T4" fmla="*/ 565 w 3803"/>
                  <a:gd name="T5" fmla="*/ 376 h 509"/>
                  <a:gd name="T6" fmla="*/ 0 w 3803"/>
                  <a:gd name="T7" fmla="*/ 376 h 509"/>
                  <a:gd name="T8" fmla="*/ 39 w 3803"/>
                  <a:gd name="T9" fmla="*/ 416 h 509"/>
                  <a:gd name="T10" fmla="*/ 13 w 3803"/>
                  <a:gd name="T11" fmla="*/ 460 h 509"/>
                  <a:gd name="T12" fmla="*/ 13 w 3803"/>
                  <a:gd name="T13" fmla="*/ 481 h 509"/>
                  <a:gd name="T14" fmla="*/ 30 w 3803"/>
                  <a:gd name="T15" fmla="*/ 496 h 509"/>
                  <a:gd name="T16" fmla="*/ 355 w 3803"/>
                  <a:gd name="T17" fmla="*/ 496 h 509"/>
                  <a:gd name="T18" fmla="*/ 381 w 3803"/>
                  <a:gd name="T19" fmla="*/ 508 h 509"/>
                  <a:gd name="T20" fmla="*/ 547 w 3803"/>
                  <a:gd name="T21" fmla="*/ 508 h 509"/>
                  <a:gd name="T22" fmla="*/ 569 w 3803"/>
                  <a:gd name="T23" fmla="*/ 494 h 509"/>
                  <a:gd name="T24" fmla="*/ 3577 w 3803"/>
                  <a:gd name="T25" fmla="*/ 494 h 509"/>
                  <a:gd name="T26" fmla="*/ 3696 w 3803"/>
                  <a:gd name="T27" fmla="*/ 401 h 509"/>
                  <a:gd name="T28" fmla="*/ 3790 w 3803"/>
                  <a:gd name="T29" fmla="*/ 432 h 509"/>
                  <a:gd name="T30" fmla="*/ 3802 w 3803"/>
                  <a:gd name="T31" fmla="*/ 185 h 509"/>
                  <a:gd name="T32" fmla="*/ 3573 w 3803"/>
                  <a:gd name="T33" fmla="*/ 0 h 509"/>
                  <a:gd name="T34" fmla="*/ 3215 w 3803"/>
                  <a:gd name="T35" fmla="*/ 7 h 509"/>
                  <a:gd name="T36" fmla="*/ 1351 w 3803"/>
                  <a:gd name="T37" fmla="*/ 416 h 509"/>
                  <a:gd name="T38" fmla="*/ 1298 w 3803"/>
                  <a:gd name="T39" fmla="*/ 366 h 509"/>
                  <a:gd name="T40" fmla="*/ 1252 w 3803"/>
                  <a:gd name="T41" fmla="*/ 239 h 509"/>
                  <a:gd name="T42" fmla="*/ 1186 w 3803"/>
                  <a:gd name="T43" fmla="*/ 136 h 509"/>
                  <a:gd name="T44" fmla="*/ 990 w 3803"/>
                  <a:gd name="T45" fmla="*/ 52 h 509"/>
                  <a:gd name="T46" fmla="*/ 808 w 3803"/>
                  <a:gd name="T47" fmla="*/ 56 h 509"/>
                  <a:gd name="T48" fmla="*/ 672 w 3803"/>
                  <a:gd name="T49" fmla="*/ 117 h 509"/>
                  <a:gd name="T50" fmla="*/ 594 w 3803"/>
                  <a:gd name="T51" fmla="*/ 240 h 5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803" h="509">
                    <a:moveTo>
                      <a:pt x="594" y="240"/>
                    </a:moveTo>
                    <a:lnTo>
                      <a:pt x="565" y="317"/>
                    </a:lnTo>
                    <a:lnTo>
                      <a:pt x="565" y="376"/>
                    </a:lnTo>
                    <a:lnTo>
                      <a:pt x="0" y="376"/>
                    </a:lnTo>
                    <a:lnTo>
                      <a:pt x="39" y="416"/>
                    </a:lnTo>
                    <a:lnTo>
                      <a:pt x="13" y="460"/>
                    </a:lnTo>
                    <a:lnTo>
                      <a:pt x="13" y="481"/>
                    </a:lnTo>
                    <a:lnTo>
                      <a:pt x="30" y="496"/>
                    </a:lnTo>
                    <a:lnTo>
                      <a:pt x="355" y="496"/>
                    </a:lnTo>
                    <a:lnTo>
                      <a:pt x="381" y="508"/>
                    </a:lnTo>
                    <a:lnTo>
                      <a:pt x="547" y="508"/>
                    </a:lnTo>
                    <a:lnTo>
                      <a:pt x="569" y="494"/>
                    </a:lnTo>
                    <a:lnTo>
                      <a:pt x="3577" y="494"/>
                    </a:lnTo>
                    <a:lnTo>
                      <a:pt x="3696" y="401"/>
                    </a:lnTo>
                    <a:lnTo>
                      <a:pt x="3790" y="432"/>
                    </a:lnTo>
                    <a:lnTo>
                      <a:pt x="3802" y="185"/>
                    </a:lnTo>
                    <a:lnTo>
                      <a:pt x="3573" y="0"/>
                    </a:lnTo>
                    <a:lnTo>
                      <a:pt x="3215" y="7"/>
                    </a:lnTo>
                    <a:lnTo>
                      <a:pt x="1351" y="416"/>
                    </a:lnTo>
                    <a:lnTo>
                      <a:pt x="1298" y="366"/>
                    </a:lnTo>
                    <a:lnTo>
                      <a:pt x="1252" y="239"/>
                    </a:lnTo>
                    <a:lnTo>
                      <a:pt x="1186" y="136"/>
                    </a:lnTo>
                    <a:lnTo>
                      <a:pt x="990" y="52"/>
                    </a:lnTo>
                    <a:lnTo>
                      <a:pt x="808" y="56"/>
                    </a:lnTo>
                    <a:lnTo>
                      <a:pt x="672" y="117"/>
                    </a:lnTo>
                    <a:lnTo>
                      <a:pt x="594" y="240"/>
                    </a:lnTo>
                  </a:path>
                </a:pathLst>
              </a:custGeom>
              <a:solidFill>
                <a:srgbClr val="000000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dist="107763" dir="2700000" algn="ctr" rotWithShape="0">
                  <a:schemeClr val="bg2"/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31" name="Group 2064"/>
              <p:cNvGrpSpPr>
                <a:grpSpLocks/>
              </p:cNvGrpSpPr>
              <p:nvPr/>
            </p:nvGrpSpPr>
            <p:grpSpPr bwMode="auto">
              <a:xfrm>
                <a:off x="48" y="3181"/>
                <a:ext cx="4099" cy="646"/>
                <a:chOff x="48" y="3181"/>
                <a:chExt cx="4099" cy="646"/>
              </a:xfrm>
            </p:grpSpPr>
            <p:grpSp>
              <p:nvGrpSpPr>
                <p:cNvPr id="32" name="Group 2065"/>
                <p:cNvGrpSpPr>
                  <a:grpSpLocks/>
                </p:cNvGrpSpPr>
                <p:nvPr/>
              </p:nvGrpSpPr>
              <p:grpSpPr bwMode="auto">
                <a:xfrm>
                  <a:off x="3907" y="3390"/>
                  <a:ext cx="240" cy="363"/>
                  <a:chOff x="3907" y="3390"/>
                  <a:chExt cx="240" cy="363"/>
                </a:xfrm>
              </p:grpSpPr>
              <p:sp>
                <p:nvSpPr>
                  <p:cNvPr id="44" name="Rectangle 2066"/>
                  <p:cNvSpPr>
                    <a:spLocks noChangeArrowheads="1"/>
                  </p:cNvSpPr>
                  <p:nvPr/>
                </p:nvSpPr>
                <p:spPr bwMode="auto">
                  <a:xfrm>
                    <a:off x="4039" y="3468"/>
                    <a:ext cx="87" cy="6"/>
                  </a:xfrm>
                  <a:prstGeom prst="rect">
                    <a:avLst/>
                  </a:prstGeom>
                  <a:solidFill>
                    <a:srgbClr val="808080"/>
                  </a:solidFill>
                  <a:ln w="12700">
                    <a:solidFill>
                      <a:srgbClr val="C0C0C0"/>
                    </a:solidFill>
                    <a:miter lim="800000"/>
                    <a:headEnd/>
                    <a:tailEnd/>
                  </a:ln>
                  <a:effectLst>
                    <a:outerShdw dist="107763" dir="2700000" algn="ctr" rotWithShape="0">
                      <a:schemeClr val="bg2"/>
                    </a:outerShdw>
                  </a:effec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45" name="Rectangle 2067"/>
                  <p:cNvSpPr>
                    <a:spLocks noChangeArrowheads="1"/>
                  </p:cNvSpPr>
                  <p:nvPr/>
                </p:nvSpPr>
                <p:spPr bwMode="auto">
                  <a:xfrm>
                    <a:off x="4039" y="3390"/>
                    <a:ext cx="87" cy="25"/>
                  </a:xfrm>
                  <a:prstGeom prst="rect">
                    <a:avLst/>
                  </a:prstGeom>
                  <a:solidFill>
                    <a:srgbClr val="808080"/>
                  </a:solidFill>
                  <a:ln w="12700">
                    <a:solidFill>
                      <a:srgbClr val="C0C0C0"/>
                    </a:solidFill>
                    <a:miter lim="800000"/>
                    <a:headEnd/>
                    <a:tailEnd/>
                  </a:ln>
                  <a:effectLst>
                    <a:outerShdw dist="107763" dir="2700000" algn="ctr" rotWithShape="0">
                      <a:schemeClr val="bg2"/>
                    </a:outerShdw>
                  </a:effec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46" name="Rectangle 2068"/>
                  <p:cNvSpPr>
                    <a:spLocks noChangeArrowheads="1"/>
                  </p:cNvSpPr>
                  <p:nvPr/>
                </p:nvSpPr>
                <p:spPr bwMode="auto">
                  <a:xfrm>
                    <a:off x="4039" y="3439"/>
                    <a:ext cx="87" cy="5"/>
                  </a:xfrm>
                  <a:prstGeom prst="rect">
                    <a:avLst/>
                  </a:prstGeom>
                  <a:solidFill>
                    <a:srgbClr val="808080"/>
                  </a:solidFill>
                  <a:ln w="12700">
                    <a:solidFill>
                      <a:srgbClr val="C0C0C0"/>
                    </a:solidFill>
                    <a:miter lim="800000"/>
                    <a:headEnd/>
                    <a:tailEnd/>
                  </a:ln>
                  <a:effectLst>
                    <a:outerShdw dist="107763" dir="2700000" algn="ctr" rotWithShape="0">
                      <a:schemeClr val="bg2"/>
                    </a:outerShdw>
                  </a:effec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47" name="Arc 2069"/>
                  <p:cNvSpPr>
                    <a:spLocks/>
                  </p:cNvSpPr>
                  <p:nvPr/>
                </p:nvSpPr>
                <p:spPr bwMode="auto">
                  <a:xfrm>
                    <a:off x="4041" y="3497"/>
                    <a:ext cx="88" cy="79"/>
                  </a:xfrm>
                  <a:custGeom>
                    <a:avLst/>
                    <a:gdLst>
                      <a:gd name="G0" fmla="+- 0 0 0"/>
                      <a:gd name="G1" fmla="+- 0 0 0"/>
                      <a:gd name="G2" fmla="+- 21600 0 0"/>
                      <a:gd name="T0" fmla="*/ 21600 w 21600"/>
                      <a:gd name="T1" fmla="*/ 0 h 21600"/>
                      <a:gd name="T2" fmla="*/ 0 w 21600"/>
                      <a:gd name="T3" fmla="*/ 21600 h 21600"/>
                      <a:gd name="T4" fmla="*/ 0 w 21600"/>
                      <a:gd name="T5" fmla="*/ 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21600" h="21600" fill="none" extrusionOk="0">
                        <a:moveTo>
                          <a:pt x="21600" y="0"/>
                        </a:moveTo>
                        <a:cubicBezTo>
                          <a:pt x="21600" y="11929"/>
                          <a:pt x="11929" y="21600"/>
                          <a:pt x="0" y="21600"/>
                        </a:cubicBezTo>
                      </a:path>
                      <a:path w="21600" h="21600" stroke="0" extrusionOk="0">
                        <a:moveTo>
                          <a:pt x="21600" y="0"/>
                        </a:moveTo>
                        <a:cubicBezTo>
                          <a:pt x="21600" y="11929"/>
                          <a:pt x="11929" y="21600"/>
                          <a:pt x="0" y="21600"/>
                        </a:cubicBez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808080"/>
                  </a:solidFill>
                  <a:ln w="12700" cap="rnd">
                    <a:solidFill>
                      <a:srgbClr val="C0C0C0"/>
                    </a:solidFill>
                    <a:round/>
                    <a:headEnd/>
                    <a:tailEnd/>
                  </a:ln>
                  <a:effectLst>
                    <a:outerShdw dist="107763" dir="2700000" algn="ctr" rotWithShape="0">
                      <a:schemeClr val="bg2"/>
                    </a:outerShdw>
                  </a:effec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grpSp>
                <p:nvGrpSpPr>
                  <p:cNvPr id="48" name="Group 2070"/>
                  <p:cNvGrpSpPr>
                    <a:grpSpLocks/>
                  </p:cNvGrpSpPr>
                  <p:nvPr/>
                </p:nvGrpSpPr>
                <p:grpSpPr bwMode="auto">
                  <a:xfrm>
                    <a:off x="3907" y="3718"/>
                    <a:ext cx="240" cy="6"/>
                    <a:chOff x="3907" y="3718"/>
                    <a:chExt cx="240" cy="6"/>
                  </a:xfrm>
                </p:grpSpPr>
                <p:sp>
                  <p:nvSpPr>
                    <p:cNvPr id="55" name="Rectangle 2071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907" y="3718"/>
                      <a:ext cx="229" cy="6"/>
                    </a:xfrm>
                    <a:prstGeom prst="rect">
                      <a:avLst/>
                    </a:prstGeom>
                    <a:solidFill>
                      <a:srgbClr val="808080"/>
                    </a:solidFill>
                    <a:ln w="12700">
                      <a:solidFill>
                        <a:srgbClr val="C0C0C0"/>
                      </a:solidFill>
                      <a:miter lim="800000"/>
                      <a:headEnd/>
                      <a:tailEnd/>
                    </a:ln>
                    <a:effectLst>
                      <a:outerShdw dist="107763" dir="2700000" algn="ctr" rotWithShape="0">
                        <a:schemeClr val="bg2"/>
                      </a:outerShdw>
                    </a:effec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6" name="Oval 2072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127" y="3718"/>
                      <a:ext cx="20" cy="6"/>
                    </a:xfrm>
                    <a:prstGeom prst="ellipse">
                      <a:avLst/>
                    </a:prstGeom>
                    <a:solidFill>
                      <a:srgbClr val="808080"/>
                    </a:solidFill>
                    <a:ln w="12700">
                      <a:solidFill>
                        <a:srgbClr val="C0C0C0"/>
                      </a:solidFill>
                      <a:round/>
                      <a:headEnd/>
                      <a:tailEnd/>
                    </a:ln>
                    <a:effectLst>
                      <a:outerShdw dist="107763" dir="2700000" algn="ctr" rotWithShape="0">
                        <a:schemeClr val="bg2"/>
                      </a:outerShdw>
                    </a:effec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49" name="Group 2073"/>
                  <p:cNvGrpSpPr>
                    <a:grpSpLocks/>
                  </p:cNvGrpSpPr>
                  <p:nvPr/>
                </p:nvGrpSpPr>
                <p:grpSpPr bwMode="auto">
                  <a:xfrm>
                    <a:off x="3907" y="3747"/>
                    <a:ext cx="240" cy="6"/>
                    <a:chOff x="3907" y="3747"/>
                    <a:chExt cx="240" cy="6"/>
                  </a:xfrm>
                </p:grpSpPr>
                <p:sp>
                  <p:nvSpPr>
                    <p:cNvPr id="53" name="Rectangle 2074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907" y="3747"/>
                      <a:ext cx="229" cy="6"/>
                    </a:xfrm>
                    <a:prstGeom prst="rect">
                      <a:avLst/>
                    </a:prstGeom>
                    <a:solidFill>
                      <a:srgbClr val="808080"/>
                    </a:solidFill>
                    <a:ln w="12700">
                      <a:solidFill>
                        <a:srgbClr val="C0C0C0"/>
                      </a:solidFill>
                      <a:miter lim="800000"/>
                      <a:headEnd/>
                      <a:tailEnd/>
                    </a:ln>
                    <a:effectLst>
                      <a:outerShdw dist="107763" dir="2700000" algn="ctr" rotWithShape="0">
                        <a:schemeClr val="bg2"/>
                      </a:outerShdw>
                    </a:effec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4" name="Oval 2075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127" y="3747"/>
                      <a:ext cx="20" cy="6"/>
                    </a:xfrm>
                    <a:prstGeom prst="ellipse">
                      <a:avLst/>
                    </a:prstGeom>
                    <a:solidFill>
                      <a:srgbClr val="808080"/>
                    </a:solidFill>
                    <a:ln w="12700">
                      <a:solidFill>
                        <a:srgbClr val="C0C0C0"/>
                      </a:solidFill>
                      <a:round/>
                      <a:headEnd/>
                      <a:tailEnd/>
                    </a:ln>
                    <a:effectLst>
                      <a:outerShdw dist="107763" dir="2700000" algn="ctr" rotWithShape="0">
                        <a:schemeClr val="bg2"/>
                      </a:outerShdw>
                    </a:effec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50" name="Group 2076"/>
                  <p:cNvGrpSpPr>
                    <a:grpSpLocks/>
                  </p:cNvGrpSpPr>
                  <p:nvPr/>
                </p:nvGrpSpPr>
                <p:grpSpPr bwMode="auto">
                  <a:xfrm>
                    <a:off x="3907" y="3689"/>
                    <a:ext cx="240" cy="5"/>
                    <a:chOff x="3907" y="3689"/>
                    <a:chExt cx="240" cy="5"/>
                  </a:xfrm>
                </p:grpSpPr>
                <p:sp>
                  <p:nvSpPr>
                    <p:cNvPr id="51" name="Rectangle 2077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907" y="3689"/>
                      <a:ext cx="229" cy="5"/>
                    </a:xfrm>
                    <a:prstGeom prst="rect">
                      <a:avLst/>
                    </a:prstGeom>
                    <a:solidFill>
                      <a:srgbClr val="808080"/>
                    </a:solidFill>
                    <a:ln w="12700">
                      <a:solidFill>
                        <a:srgbClr val="C0C0C0"/>
                      </a:solidFill>
                      <a:miter lim="800000"/>
                      <a:headEnd/>
                      <a:tailEnd/>
                    </a:ln>
                    <a:effectLst>
                      <a:outerShdw dist="107763" dir="2700000" algn="ctr" rotWithShape="0">
                        <a:schemeClr val="bg2"/>
                      </a:outerShdw>
                    </a:effec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2" name="Oval 207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127" y="3689"/>
                      <a:ext cx="20" cy="5"/>
                    </a:xfrm>
                    <a:prstGeom prst="ellipse">
                      <a:avLst/>
                    </a:prstGeom>
                    <a:solidFill>
                      <a:srgbClr val="808080"/>
                    </a:solidFill>
                    <a:ln w="12700">
                      <a:solidFill>
                        <a:srgbClr val="C0C0C0"/>
                      </a:solidFill>
                      <a:round/>
                      <a:headEnd/>
                      <a:tailEnd/>
                    </a:ln>
                    <a:effectLst>
                      <a:outerShdw dist="107763" dir="2700000" algn="ctr" rotWithShape="0">
                        <a:schemeClr val="bg2"/>
                      </a:outerShdw>
                    </a:effec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</p:grpSp>
            </p:grpSp>
            <p:sp>
              <p:nvSpPr>
                <p:cNvPr id="33" name="Freeform 2079"/>
                <p:cNvSpPr>
                  <a:spLocks/>
                </p:cNvSpPr>
                <p:nvPr/>
              </p:nvSpPr>
              <p:spPr bwMode="auto">
                <a:xfrm>
                  <a:off x="48" y="3290"/>
                  <a:ext cx="4079" cy="537"/>
                </a:xfrm>
                <a:custGeom>
                  <a:avLst/>
                  <a:gdLst>
                    <a:gd name="T0" fmla="*/ 3874 w 4079"/>
                    <a:gd name="T1" fmla="*/ 0 h 537"/>
                    <a:gd name="T2" fmla="*/ 4054 w 4079"/>
                    <a:gd name="T3" fmla="*/ 0 h 537"/>
                    <a:gd name="T4" fmla="*/ 4078 w 4079"/>
                    <a:gd name="T5" fmla="*/ 83 h 537"/>
                    <a:gd name="T6" fmla="*/ 3998 w 4079"/>
                    <a:gd name="T7" fmla="*/ 83 h 537"/>
                    <a:gd name="T8" fmla="*/ 3998 w 4079"/>
                    <a:gd name="T9" fmla="*/ 382 h 537"/>
                    <a:gd name="T10" fmla="*/ 3841 w 4079"/>
                    <a:gd name="T11" fmla="*/ 518 h 537"/>
                    <a:gd name="T12" fmla="*/ 3806 w 4079"/>
                    <a:gd name="T13" fmla="*/ 532 h 537"/>
                    <a:gd name="T14" fmla="*/ 3776 w 4079"/>
                    <a:gd name="T15" fmla="*/ 536 h 537"/>
                    <a:gd name="T16" fmla="*/ 3781 w 4079"/>
                    <a:gd name="T17" fmla="*/ 468 h 537"/>
                    <a:gd name="T18" fmla="*/ 3785 w 4079"/>
                    <a:gd name="T19" fmla="*/ 386 h 537"/>
                    <a:gd name="T20" fmla="*/ 3764 w 4079"/>
                    <a:gd name="T21" fmla="*/ 317 h 537"/>
                    <a:gd name="T22" fmla="*/ 3735 w 4079"/>
                    <a:gd name="T23" fmla="*/ 266 h 537"/>
                    <a:gd name="T24" fmla="*/ 3697 w 4079"/>
                    <a:gd name="T25" fmla="*/ 222 h 537"/>
                    <a:gd name="T26" fmla="*/ 3642 w 4079"/>
                    <a:gd name="T27" fmla="*/ 178 h 537"/>
                    <a:gd name="T28" fmla="*/ 3578 w 4079"/>
                    <a:gd name="T29" fmla="*/ 145 h 537"/>
                    <a:gd name="T30" fmla="*/ 3488 w 4079"/>
                    <a:gd name="T31" fmla="*/ 124 h 537"/>
                    <a:gd name="T32" fmla="*/ 3370 w 4079"/>
                    <a:gd name="T33" fmla="*/ 117 h 537"/>
                    <a:gd name="T34" fmla="*/ 3288 w 4079"/>
                    <a:gd name="T35" fmla="*/ 135 h 537"/>
                    <a:gd name="T36" fmla="*/ 3228 w 4079"/>
                    <a:gd name="T37" fmla="*/ 163 h 537"/>
                    <a:gd name="T38" fmla="*/ 3178 w 4079"/>
                    <a:gd name="T39" fmla="*/ 196 h 537"/>
                    <a:gd name="T40" fmla="*/ 3118 w 4079"/>
                    <a:gd name="T41" fmla="*/ 246 h 537"/>
                    <a:gd name="T42" fmla="*/ 3080 w 4079"/>
                    <a:gd name="T43" fmla="*/ 303 h 537"/>
                    <a:gd name="T44" fmla="*/ 3055 w 4079"/>
                    <a:gd name="T45" fmla="*/ 353 h 537"/>
                    <a:gd name="T46" fmla="*/ 3047 w 4079"/>
                    <a:gd name="T47" fmla="*/ 401 h 537"/>
                    <a:gd name="T48" fmla="*/ 3047 w 4079"/>
                    <a:gd name="T49" fmla="*/ 507 h 537"/>
                    <a:gd name="T50" fmla="*/ 1266 w 4079"/>
                    <a:gd name="T51" fmla="*/ 536 h 537"/>
                    <a:gd name="T52" fmla="*/ 1266 w 4079"/>
                    <a:gd name="T53" fmla="*/ 434 h 537"/>
                    <a:gd name="T54" fmla="*/ 1241 w 4079"/>
                    <a:gd name="T55" fmla="*/ 364 h 537"/>
                    <a:gd name="T56" fmla="*/ 1212 w 4079"/>
                    <a:gd name="T57" fmla="*/ 309 h 537"/>
                    <a:gd name="T58" fmla="*/ 1168 w 4079"/>
                    <a:gd name="T59" fmla="*/ 258 h 537"/>
                    <a:gd name="T60" fmla="*/ 1105 w 4079"/>
                    <a:gd name="T61" fmla="*/ 214 h 537"/>
                    <a:gd name="T62" fmla="*/ 1041 w 4079"/>
                    <a:gd name="T63" fmla="*/ 185 h 537"/>
                    <a:gd name="T64" fmla="*/ 978 w 4079"/>
                    <a:gd name="T65" fmla="*/ 168 h 537"/>
                    <a:gd name="T66" fmla="*/ 867 w 4079"/>
                    <a:gd name="T67" fmla="*/ 168 h 537"/>
                    <a:gd name="T68" fmla="*/ 808 w 4079"/>
                    <a:gd name="T69" fmla="*/ 178 h 537"/>
                    <a:gd name="T70" fmla="*/ 748 w 4079"/>
                    <a:gd name="T71" fmla="*/ 201 h 537"/>
                    <a:gd name="T72" fmla="*/ 694 w 4079"/>
                    <a:gd name="T73" fmla="*/ 240 h 537"/>
                    <a:gd name="T74" fmla="*/ 642 w 4079"/>
                    <a:gd name="T75" fmla="*/ 291 h 537"/>
                    <a:gd name="T76" fmla="*/ 608 w 4079"/>
                    <a:gd name="T77" fmla="*/ 353 h 537"/>
                    <a:gd name="T78" fmla="*/ 587 w 4079"/>
                    <a:gd name="T79" fmla="*/ 419 h 537"/>
                    <a:gd name="T80" fmla="*/ 587 w 4079"/>
                    <a:gd name="T81" fmla="*/ 488 h 537"/>
                    <a:gd name="T82" fmla="*/ 0 w 4079"/>
                    <a:gd name="T83" fmla="*/ 487 h 537"/>
                    <a:gd name="T84" fmla="*/ 0 w 4079"/>
                    <a:gd name="T85" fmla="*/ 464 h 537"/>
                    <a:gd name="T86" fmla="*/ 19 w 4079"/>
                    <a:gd name="T87" fmla="*/ 464 h 537"/>
                    <a:gd name="T88" fmla="*/ 19 w 4079"/>
                    <a:gd name="T89" fmla="*/ 431 h 537"/>
                    <a:gd name="T90" fmla="*/ 1 w 4079"/>
                    <a:gd name="T91" fmla="*/ 430 h 537"/>
                    <a:gd name="T92" fmla="*/ 1 w 4079"/>
                    <a:gd name="T93" fmla="*/ 330 h 537"/>
                    <a:gd name="T94" fmla="*/ 17 w 4079"/>
                    <a:gd name="T95" fmla="*/ 309 h 537"/>
                    <a:gd name="T96" fmla="*/ 153 w 4079"/>
                    <a:gd name="T97" fmla="*/ 251 h 537"/>
                    <a:gd name="T98" fmla="*/ 303 w 4079"/>
                    <a:gd name="T99" fmla="*/ 201 h 537"/>
                    <a:gd name="T100" fmla="*/ 484 w 4079"/>
                    <a:gd name="T101" fmla="*/ 153 h 537"/>
                    <a:gd name="T102" fmla="*/ 680 w 4079"/>
                    <a:gd name="T103" fmla="*/ 112 h 537"/>
                    <a:gd name="T104" fmla="*/ 860 w 4079"/>
                    <a:gd name="T105" fmla="*/ 80 h 537"/>
                    <a:gd name="T106" fmla="*/ 1032 w 4079"/>
                    <a:gd name="T107" fmla="*/ 54 h 537"/>
                    <a:gd name="T108" fmla="*/ 1091 w 4079"/>
                    <a:gd name="T109" fmla="*/ 54 h 537"/>
                    <a:gd name="T110" fmla="*/ 1130 w 4079"/>
                    <a:gd name="T111" fmla="*/ 68 h 537"/>
                    <a:gd name="T112" fmla="*/ 1313 w 4079"/>
                    <a:gd name="T113" fmla="*/ 91 h 537"/>
                    <a:gd name="T114" fmla="*/ 1458 w 4079"/>
                    <a:gd name="T115" fmla="*/ 102 h 537"/>
                    <a:gd name="T116" fmla="*/ 2218 w 4079"/>
                    <a:gd name="T117" fmla="*/ 61 h 537"/>
                    <a:gd name="T118" fmla="*/ 2583 w 4079"/>
                    <a:gd name="T119" fmla="*/ 35 h 537"/>
                    <a:gd name="T120" fmla="*/ 2927 w 4079"/>
                    <a:gd name="T121" fmla="*/ 13 h 537"/>
                    <a:gd name="T122" fmla="*/ 3101 w 4079"/>
                    <a:gd name="T123" fmla="*/ 3 h 537"/>
                    <a:gd name="T124" fmla="*/ 3874 w 4079"/>
                    <a:gd name="T125" fmla="*/ 0 h 5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4079" h="537">
                      <a:moveTo>
                        <a:pt x="3874" y="0"/>
                      </a:moveTo>
                      <a:lnTo>
                        <a:pt x="4054" y="0"/>
                      </a:lnTo>
                      <a:lnTo>
                        <a:pt x="4078" y="83"/>
                      </a:lnTo>
                      <a:lnTo>
                        <a:pt x="3998" y="83"/>
                      </a:lnTo>
                      <a:lnTo>
                        <a:pt x="3998" y="382"/>
                      </a:lnTo>
                      <a:lnTo>
                        <a:pt x="3841" y="518"/>
                      </a:lnTo>
                      <a:lnTo>
                        <a:pt x="3806" y="532"/>
                      </a:lnTo>
                      <a:lnTo>
                        <a:pt x="3776" y="536"/>
                      </a:lnTo>
                      <a:lnTo>
                        <a:pt x="3781" y="468"/>
                      </a:lnTo>
                      <a:lnTo>
                        <a:pt x="3785" y="386"/>
                      </a:lnTo>
                      <a:lnTo>
                        <a:pt x="3764" y="317"/>
                      </a:lnTo>
                      <a:lnTo>
                        <a:pt x="3735" y="266"/>
                      </a:lnTo>
                      <a:lnTo>
                        <a:pt x="3697" y="222"/>
                      </a:lnTo>
                      <a:lnTo>
                        <a:pt x="3642" y="178"/>
                      </a:lnTo>
                      <a:lnTo>
                        <a:pt x="3578" y="145"/>
                      </a:lnTo>
                      <a:lnTo>
                        <a:pt x="3488" y="124"/>
                      </a:lnTo>
                      <a:lnTo>
                        <a:pt x="3370" y="117"/>
                      </a:lnTo>
                      <a:lnTo>
                        <a:pt x="3288" y="135"/>
                      </a:lnTo>
                      <a:lnTo>
                        <a:pt x="3228" y="163"/>
                      </a:lnTo>
                      <a:lnTo>
                        <a:pt x="3178" y="196"/>
                      </a:lnTo>
                      <a:lnTo>
                        <a:pt x="3118" y="246"/>
                      </a:lnTo>
                      <a:lnTo>
                        <a:pt x="3080" y="303"/>
                      </a:lnTo>
                      <a:lnTo>
                        <a:pt x="3055" y="353"/>
                      </a:lnTo>
                      <a:lnTo>
                        <a:pt x="3047" y="401"/>
                      </a:lnTo>
                      <a:lnTo>
                        <a:pt x="3047" y="507"/>
                      </a:lnTo>
                      <a:lnTo>
                        <a:pt x="1266" y="536"/>
                      </a:lnTo>
                      <a:lnTo>
                        <a:pt x="1266" y="434"/>
                      </a:lnTo>
                      <a:lnTo>
                        <a:pt x="1241" y="364"/>
                      </a:lnTo>
                      <a:lnTo>
                        <a:pt x="1212" y="309"/>
                      </a:lnTo>
                      <a:lnTo>
                        <a:pt x="1168" y="258"/>
                      </a:lnTo>
                      <a:lnTo>
                        <a:pt x="1105" y="214"/>
                      </a:lnTo>
                      <a:lnTo>
                        <a:pt x="1041" y="185"/>
                      </a:lnTo>
                      <a:lnTo>
                        <a:pt x="978" y="168"/>
                      </a:lnTo>
                      <a:lnTo>
                        <a:pt x="867" y="168"/>
                      </a:lnTo>
                      <a:lnTo>
                        <a:pt x="808" y="178"/>
                      </a:lnTo>
                      <a:lnTo>
                        <a:pt x="748" y="201"/>
                      </a:lnTo>
                      <a:lnTo>
                        <a:pt x="694" y="240"/>
                      </a:lnTo>
                      <a:lnTo>
                        <a:pt x="642" y="291"/>
                      </a:lnTo>
                      <a:lnTo>
                        <a:pt x="608" y="353"/>
                      </a:lnTo>
                      <a:lnTo>
                        <a:pt x="587" y="419"/>
                      </a:lnTo>
                      <a:lnTo>
                        <a:pt x="587" y="488"/>
                      </a:lnTo>
                      <a:lnTo>
                        <a:pt x="0" y="487"/>
                      </a:lnTo>
                      <a:lnTo>
                        <a:pt x="0" y="464"/>
                      </a:lnTo>
                      <a:lnTo>
                        <a:pt x="19" y="464"/>
                      </a:lnTo>
                      <a:lnTo>
                        <a:pt x="19" y="431"/>
                      </a:lnTo>
                      <a:lnTo>
                        <a:pt x="1" y="430"/>
                      </a:lnTo>
                      <a:lnTo>
                        <a:pt x="1" y="330"/>
                      </a:lnTo>
                      <a:lnTo>
                        <a:pt x="17" y="309"/>
                      </a:lnTo>
                      <a:lnTo>
                        <a:pt x="153" y="251"/>
                      </a:lnTo>
                      <a:lnTo>
                        <a:pt x="303" y="201"/>
                      </a:lnTo>
                      <a:lnTo>
                        <a:pt x="484" y="153"/>
                      </a:lnTo>
                      <a:lnTo>
                        <a:pt x="680" y="112"/>
                      </a:lnTo>
                      <a:lnTo>
                        <a:pt x="860" y="80"/>
                      </a:lnTo>
                      <a:lnTo>
                        <a:pt x="1032" y="54"/>
                      </a:lnTo>
                      <a:lnTo>
                        <a:pt x="1091" y="54"/>
                      </a:lnTo>
                      <a:lnTo>
                        <a:pt x="1130" y="68"/>
                      </a:lnTo>
                      <a:lnTo>
                        <a:pt x="1313" y="91"/>
                      </a:lnTo>
                      <a:lnTo>
                        <a:pt x="1458" y="102"/>
                      </a:lnTo>
                      <a:lnTo>
                        <a:pt x="2218" y="61"/>
                      </a:lnTo>
                      <a:lnTo>
                        <a:pt x="2583" y="35"/>
                      </a:lnTo>
                      <a:lnTo>
                        <a:pt x="2927" y="13"/>
                      </a:lnTo>
                      <a:lnTo>
                        <a:pt x="3101" y="3"/>
                      </a:lnTo>
                      <a:lnTo>
                        <a:pt x="3874" y="0"/>
                      </a:lnTo>
                    </a:path>
                  </a:pathLst>
                </a:custGeom>
                <a:solidFill>
                  <a:srgbClr val="FF0000"/>
                </a:solidFill>
                <a:ln w="12700" cap="rnd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dist="107763" dir="2700000" algn="ctr" rotWithShape="0">
                    <a:schemeClr val="bg2"/>
                  </a:outerShdw>
                </a:effec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4" name="Freeform 2080"/>
                <p:cNvSpPr>
                  <a:spLocks/>
                </p:cNvSpPr>
                <p:nvPr/>
              </p:nvSpPr>
              <p:spPr bwMode="auto">
                <a:xfrm>
                  <a:off x="1664" y="3335"/>
                  <a:ext cx="823" cy="482"/>
                </a:xfrm>
                <a:custGeom>
                  <a:avLst/>
                  <a:gdLst>
                    <a:gd name="T0" fmla="*/ 822 w 823"/>
                    <a:gd name="T1" fmla="*/ 0 h 482"/>
                    <a:gd name="T2" fmla="*/ 822 w 823"/>
                    <a:gd name="T3" fmla="*/ 470 h 482"/>
                    <a:gd name="T4" fmla="*/ 0 w 823"/>
                    <a:gd name="T5" fmla="*/ 481 h 482"/>
                    <a:gd name="T6" fmla="*/ 0 w 823"/>
                    <a:gd name="T7" fmla="*/ 51 h 482"/>
                    <a:gd name="T8" fmla="*/ 109 w 823"/>
                    <a:gd name="T9" fmla="*/ 41 h 482"/>
                    <a:gd name="T10" fmla="*/ 259 w 823"/>
                    <a:gd name="T11" fmla="*/ 33 h 482"/>
                    <a:gd name="T12" fmla="*/ 410 w 823"/>
                    <a:gd name="T13" fmla="*/ 27 h 482"/>
                    <a:gd name="T14" fmla="*/ 507 w 823"/>
                    <a:gd name="T15" fmla="*/ 19 h 482"/>
                    <a:gd name="T16" fmla="*/ 603 w 823"/>
                    <a:gd name="T17" fmla="*/ 14 h 482"/>
                    <a:gd name="T18" fmla="*/ 733 w 823"/>
                    <a:gd name="T19" fmla="*/ 4 h 482"/>
                    <a:gd name="T20" fmla="*/ 822 w 823"/>
                    <a:gd name="T21" fmla="*/ 0 h 4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823" h="482">
                      <a:moveTo>
                        <a:pt x="822" y="0"/>
                      </a:moveTo>
                      <a:lnTo>
                        <a:pt x="822" y="470"/>
                      </a:lnTo>
                      <a:lnTo>
                        <a:pt x="0" y="481"/>
                      </a:lnTo>
                      <a:lnTo>
                        <a:pt x="0" y="51"/>
                      </a:lnTo>
                      <a:lnTo>
                        <a:pt x="109" y="41"/>
                      </a:lnTo>
                      <a:lnTo>
                        <a:pt x="259" y="33"/>
                      </a:lnTo>
                      <a:lnTo>
                        <a:pt x="410" y="27"/>
                      </a:lnTo>
                      <a:lnTo>
                        <a:pt x="507" y="19"/>
                      </a:lnTo>
                      <a:lnTo>
                        <a:pt x="603" y="14"/>
                      </a:lnTo>
                      <a:lnTo>
                        <a:pt x="733" y="4"/>
                      </a:lnTo>
                      <a:lnTo>
                        <a:pt x="822" y="0"/>
                      </a:lnTo>
                    </a:path>
                  </a:pathLst>
                </a:custGeom>
                <a:solidFill>
                  <a:srgbClr val="FF0000"/>
                </a:solidFill>
                <a:ln w="12700" cap="rnd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dist="107763" dir="2700000" algn="ctr" rotWithShape="0">
                    <a:schemeClr val="bg2"/>
                  </a:outerShdw>
                </a:effectLst>
              </p:spPr>
              <p:txBody>
                <a:bodyPr/>
                <a:lstStyle/>
                <a:p>
                  <a:endParaRPr lang="en-US"/>
                </a:p>
              </p:txBody>
            </p:sp>
            <p:grpSp>
              <p:nvGrpSpPr>
                <p:cNvPr id="35" name="Group 2081"/>
                <p:cNvGrpSpPr>
                  <a:grpSpLocks/>
                </p:cNvGrpSpPr>
                <p:nvPr/>
              </p:nvGrpSpPr>
              <p:grpSpPr bwMode="auto">
                <a:xfrm>
                  <a:off x="1769" y="3181"/>
                  <a:ext cx="1381" cy="549"/>
                  <a:chOff x="1769" y="3181"/>
                  <a:chExt cx="1381" cy="549"/>
                </a:xfrm>
              </p:grpSpPr>
              <p:sp>
                <p:nvSpPr>
                  <p:cNvPr id="36" name="Oval 2082"/>
                  <p:cNvSpPr>
                    <a:spLocks noChangeArrowheads="1"/>
                  </p:cNvSpPr>
                  <p:nvPr/>
                </p:nvSpPr>
                <p:spPr bwMode="auto">
                  <a:xfrm>
                    <a:off x="3000" y="3181"/>
                    <a:ext cx="150" cy="68"/>
                  </a:xfrm>
                  <a:prstGeom prst="ellipse">
                    <a:avLst/>
                  </a:prstGeom>
                  <a:solidFill>
                    <a:srgbClr val="800000"/>
                  </a:solidFill>
                  <a:ln w="12700">
                    <a:solidFill>
                      <a:srgbClr val="800000"/>
                    </a:solidFill>
                    <a:round/>
                    <a:headEnd/>
                    <a:tailEnd/>
                  </a:ln>
                  <a:effectLst>
                    <a:outerShdw dist="107763" dir="2700000" algn="ctr" rotWithShape="0">
                      <a:schemeClr val="bg2"/>
                    </a:outerShdw>
                  </a:effec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7" name="Oval 2083"/>
                  <p:cNvSpPr>
                    <a:spLocks noChangeArrowheads="1"/>
                  </p:cNvSpPr>
                  <p:nvPr/>
                </p:nvSpPr>
                <p:spPr bwMode="auto">
                  <a:xfrm>
                    <a:off x="3106" y="3207"/>
                    <a:ext cx="15" cy="12"/>
                  </a:xfrm>
                  <a:prstGeom prst="ellipse">
                    <a:avLst/>
                  </a:prstGeom>
                  <a:solidFill>
                    <a:srgbClr val="000000"/>
                  </a:solidFill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  <a:effectLst>
                    <a:outerShdw dist="107763" dir="2700000" algn="ctr" rotWithShape="0">
                      <a:schemeClr val="bg2"/>
                    </a:outerShdw>
                  </a:effec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grpSp>
                <p:nvGrpSpPr>
                  <p:cNvPr id="38" name="Group 2084"/>
                  <p:cNvGrpSpPr>
                    <a:grpSpLocks/>
                  </p:cNvGrpSpPr>
                  <p:nvPr/>
                </p:nvGrpSpPr>
                <p:grpSpPr bwMode="auto">
                  <a:xfrm>
                    <a:off x="1769" y="3400"/>
                    <a:ext cx="871" cy="330"/>
                    <a:chOff x="1769" y="3400"/>
                    <a:chExt cx="871" cy="330"/>
                  </a:xfrm>
                </p:grpSpPr>
                <p:sp>
                  <p:nvSpPr>
                    <p:cNvPr id="39" name="Freeform 2085"/>
                    <p:cNvSpPr>
                      <a:spLocks/>
                    </p:cNvSpPr>
                    <p:nvPr/>
                  </p:nvSpPr>
                  <p:spPr bwMode="auto">
                    <a:xfrm>
                      <a:off x="1769" y="3623"/>
                      <a:ext cx="871" cy="107"/>
                    </a:xfrm>
                    <a:custGeom>
                      <a:avLst/>
                      <a:gdLst>
                        <a:gd name="T0" fmla="*/ 870 w 871"/>
                        <a:gd name="T1" fmla="*/ 59 h 107"/>
                        <a:gd name="T2" fmla="*/ 870 w 871"/>
                        <a:gd name="T3" fmla="*/ 106 h 107"/>
                        <a:gd name="T4" fmla="*/ 0 w 871"/>
                        <a:gd name="T5" fmla="*/ 0 h 107"/>
                        <a:gd name="T6" fmla="*/ 870 w 871"/>
                        <a:gd name="T7" fmla="*/ 59 h 10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</a:cxnLst>
                      <a:rect l="0" t="0" r="r" b="b"/>
                      <a:pathLst>
                        <a:path w="871" h="107">
                          <a:moveTo>
                            <a:pt x="870" y="59"/>
                          </a:moveTo>
                          <a:lnTo>
                            <a:pt x="870" y="106"/>
                          </a:lnTo>
                          <a:lnTo>
                            <a:pt x="0" y="0"/>
                          </a:lnTo>
                          <a:lnTo>
                            <a:pt x="870" y="59"/>
                          </a:lnTo>
                        </a:path>
                      </a:pathLst>
                    </a:custGeom>
                    <a:solidFill>
                      <a:srgbClr val="800000"/>
                    </a:solidFill>
                    <a:ln w="12700" cap="rnd" cmpd="sng">
                      <a:solidFill>
                        <a:srgbClr val="8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>
                      <a:outerShdw dist="107763" dir="2700000" algn="ctr" rotWithShape="0">
                        <a:schemeClr val="bg2"/>
                      </a:outerShdw>
                    </a:effec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0" name="Freeform 2086"/>
                    <p:cNvSpPr>
                      <a:spLocks/>
                    </p:cNvSpPr>
                    <p:nvPr/>
                  </p:nvSpPr>
                  <p:spPr bwMode="auto">
                    <a:xfrm>
                      <a:off x="1778" y="3400"/>
                      <a:ext cx="862" cy="125"/>
                    </a:xfrm>
                    <a:custGeom>
                      <a:avLst/>
                      <a:gdLst>
                        <a:gd name="T0" fmla="*/ 861 w 862"/>
                        <a:gd name="T1" fmla="*/ 0 h 125"/>
                        <a:gd name="T2" fmla="*/ 861 w 862"/>
                        <a:gd name="T3" fmla="*/ 48 h 125"/>
                        <a:gd name="T4" fmla="*/ 0 w 862"/>
                        <a:gd name="T5" fmla="*/ 124 h 125"/>
                        <a:gd name="T6" fmla="*/ 861 w 862"/>
                        <a:gd name="T7" fmla="*/ 0 h 12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</a:cxnLst>
                      <a:rect l="0" t="0" r="r" b="b"/>
                      <a:pathLst>
                        <a:path w="862" h="125">
                          <a:moveTo>
                            <a:pt x="861" y="0"/>
                          </a:moveTo>
                          <a:lnTo>
                            <a:pt x="861" y="48"/>
                          </a:lnTo>
                          <a:lnTo>
                            <a:pt x="0" y="124"/>
                          </a:lnTo>
                          <a:lnTo>
                            <a:pt x="861" y="0"/>
                          </a:lnTo>
                        </a:path>
                      </a:pathLst>
                    </a:custGeom>
                    <a:solidFill>
                      <a:srgbClr val="800000"/>
                    </a:solidFill>
                    <a:ln w="12700" cap="rnd" cmpd="sng">
                      <a:solidFill>
                        <a:srgbClr val="8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>
                      <a:outerShdw dist="107763" dir="2700000" algn="ctr" rotWithShape="0">
                        <a:schemeClr val="bg2"/>
                      </a:outerShdw>
                    </a:effec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1" name="Freeform 2087"/>
                    <p:cNvSpPr>
                      <a:spLocks/>
                    </p:cNvSpPr>
                    <p:nvPr/>
                  </p:nvSpPr>
                  <p:spPr bwMode="auto">
                    <a:xfrm>
                      <a:off x="1778" y="3474"/>
                      <a:ext cx="862" cy="76"/>
                    </a:xfrm>
                    <a:custGeom>
                      <a:avLst/>
                      <a:gdLst>
                        <a:gd name="T0" fmla="*/ 861 w 862"/>
                        <a:gd name="T1" fmla="*/ 0 h 76"/>
                        <a:gd name="T2" fmla="*/ 861 w 862"/>
                        <a:gd name="T3" fmla="*/ 47 h 76"/>
                        <a:gd name="T4" fmla="*/ 0 w 862"/>
                        <a:gd name="T5" fmla="*/ 75 h 76"/>
                        <a:gd name="T6" fmla="*/ 861 w 862"/>
                        <a:gd name="T7" fmla="*/ 0 h 7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</a:cxnLst>
                      <a:rect l="0" t="0" r="r" b="b"/>
                      <a:pathLst>
                        <a:path w="862" h="76">
                          <a:moveTo>
                            <a:pt x="861" y="0"/>
                          </a:moveTo>
                          <a:lnTo>
                            <a:pt x="861" y="47"/>
                          </a:lnTo>
                          <a:lnTo>
                            <a:pt x="0" y="75"/>
                          </a:lnTo>
                          <a:lnTo>
                            <a:pt x="861" y="0"/>
                          </a:lnTo>
                        </a:path>
                      </a:pathLst>
                    </a:custGeom>
                    <a:solidFill>
                      <a:srgbClr val="800000"/>
                    </a:solidFill>
                    <a:ln w="12700" cap="rnd" cmpd="sng">
                      <a:solidFill>
                        <a:srgbClr val="8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>
                      <a:outerShdw dist="107763" dir="2700000" algn="ctr" rotWithShape="0">
                        <a:schemeClr val="bg2"/>
                      </a:outerShdw>
                    </a:effec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2" name="Freeform 2088"/>
                    <p:cNvSpPr>
                      <a:spLocks/>
                    </p:cNvSpPr>
                    <p:nvPr/>
                  </p:nvSpPr>
                  <p:spPr bwMode="auto">
                    <a:xfrm>
                      <a:off x="1769" y="3543"/>
                      <a:ext cx="871" cy="48"/>
                    </a:xfrm>
                    <a:custGeom>
                      <a:avLst/>
                      <a:gdLst>
                        <a:gd name="T0" fmla="*/ 870 w 871"/>
                        <a:gd name="T1" fmla="*/ 0 h 48"/>
                        <a:gd name="T2" fmla="*/ 870 w 871"/>
                        <a:gd name="T3" fmla="*/ 47 h 48"/>
                        <a:gd name="T4" fmla="*/ 0 w 871"/>
                        <a:gd name="T5" fmla="*/ 28 h 48"/>
                        <a:gd name="T6" fmla="*/ 870 w 871"/>
                        <a:gd name="T7" fmla="*/ 0 h 4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</a:cxnLst>
                      <a:rect l="0" t="0" r="r" b="b"/>
                      <a:pathLst>
                        <a:path w="871" h="48">
                          <a:moveTo>
                            <a:pt x="870" y="0"/>
                          </a:moveTo>
                          <a:lnTo>
                            <a:pt x="870" y="47"/>
                          </a:lnTo>
                          <a:lnTo>
                            <a:pt x="0" y="28"/>
                          </a:lnTo>
                          <a:lnTo>
                            <a:pt x="870" y="0"/>
                          </a:lnTo>
                        </a:path>
                      </a:pathLst>
                    </a:custGeom>
                    <a:solidFill>
                      <a:srgbClr val="800000"/>
                    </a:solidFill>
                    <a:ln w="12700" cap="rnd" cmpd="sng">
                      <a:solidFill>
                        <a:srgbClr val="8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>
                      <a:outerShdw dist="107763" dir="2700000" algn="ctr" rotWithShape="0">
                        <a:schemeClr val="bg2"/>
                      </a:outerShdw>
                    </a:effec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3" name="Freeform 2089"/>
                    <p:cNvSpPr>
                      <a:spLocks/>
                    </p:cNvSpPr>
                    <p:nvPr/>
                  </p:nvSpPr>
                  <p:spPr bwMode="auto">
                    <a:xfrm>
                      <a:off x="1769" y="3597"/>
                      <a:ext cx="871" cy="63"/>
                    </a:xfrm>
                    <a:custGeom>
                      <a:avLst/>
                      <a:gdLst>
                        <a:gd name="T0" fmla="*/ 870 w 871"/>
                        <a:gd name="T1" fmla="*/ 15 h 63"/>
                        <a:gd name="T2" fmla="*/ 870 w 871"/>
                        <a:gd name="T3" fmla="*/ 62 h 63"/>
                        <a:gd name="T4" fmla="*/ 0 w 871"/>
                        <a:gd name="T5" fmla="*/ 0 h 63"/>
                        <a:gd name="T6" fmla="*/ 870 w 871"/>
                        <a:gd name="T7" fmla="*/ 15 h 6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</a:cxnLst>
                      <a:rect l="0" t="0" r="r" b="b"/>
                      <a:pathLst>
                        <a:path w="871" h="63">
                          <a:moveTo>
                            <a:pt x="870" y="15"/>
                          </a:moveTo>
                          <a:lnTo>
                            <a:pt x="870" y="62"/>
                          </a:lnTo>
                          <a:lnTo>
                            <a:pt x="0" y="0"/>
                          </a:lnTo>
                          <a:lnTo>
                            <a:pt x="870" y="15"/>
                          </a:lnTo>
                        </a:path>
                      </a:pathLst>
                    </a:custGeom>
                    <a:solidFill>
                      <a:srgbClr val="800000"/>
                    </a:solidFill>
                    <a:ln w="12700" cap="rnd" cmpd="sng">
                      <a:solidFill>
                        <a:srgbClr val="8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>
                      <a:outerShdw dist="107763" dir="2700000" algn="ctr" rotWithShape="0">
                        <a:schemeClr val="bg2"/>
                      </a:outerShdw>
                    </a:effec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</p:grpSp>
            </p:grpSp>
          </p:grpSp>
        </p:grpSp>
        <p:grpSp>
          <p:nvGrpSpPr>
            <p:cNvPr id="9" name="Group 2090"/>
            <p:cNvGrpSpPr>
              <a:grpSpLocks/>
            </p:cNvGrpSpPr>
            <p:nvPr/>
          </p:nvGrpSpPr>
          <p:grpSpPr bwMode="auto">
            <a:xfrm>
              <a:off x="740" y="3524"/>
              <a:ext cx="655" cy="570"/>
              <a:chOff x="719" y="3429"/>
              <a:chExt cx="636" cy="554"/>
            </a:xfrm>
          </p:grpSpPr>
          <p:sp>
            <p:nvSpPr>
              <p:cNvPr id="20" name="Oval 2091"/>
              <p:cNvSpPr>
                <a:spLocks noChangeArrowheads="1"/>
              </p:cNvSpPr>
              <p:nvPr/>
            </p:nvSpPr>
            <p:spPr bwMode="auto">
              <a:xfrm>
                <a:off x="719" y="3429"/>
                <a:ext cx="636" cy="554"/>
              </a:xfrm>
              <a:prstGeom prst="ellipse">
                <a:avLst/>
              </a:prstGeom>
              <a:solidFill>
                <a:srgbClr val="00000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  <a:effectLst>
                <a:outerShdw dist="107763" dir="2700000" algn="ctr" rotWithShape="0">
                  <a:schemeClr val="bg2"/>
                </a:outerShdw>
              </a:effec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" name="Freeform 2092"/>
              <p:cNvSpPr>
                <a:spLocks/>
              </p:cNvSpPr>
              <p:nvPr/>
            </p:nvSpPr>
            <p:spPr bwMode="auto">
              <a:xfrm>
                <a:off x="972" y="3793"/>
                <a:ext cx="114" cy="122"/>
              </a:xfrm>
              <a:custGeom>
                <a:avLst/>
                <a:gdLst>
                  <a:gd name="T0" fmla="*/ 113 w 114"/>
                  <a:gd name="T1" fmla="*/ 112 h 122"/>
                  <a:gd name="T2" fmla="*/ 69 w 114"/>
                  <a:gd name="T3" fmla="*/ 0 h 122"/>
                  <a:gd name="T4" fmla="*/ 42 w 114"/>
                  <a:gd name="T5" fmla="*/ 0 h 122"/>
                  <a:gd name="T6" fmla="*/ 0 w 114"/>
                  <a:gd name="T7" fmla="*/ 117 h 122"/>
                  <a:gd name="T8" fmla="*/ 55 w 114"/>
                  <a:gd name="T9" fmla="*/ 121 h 122"/>
                  <a:gd name="T10" fmla="*/ 113 w 114"/>
                  <a:gd name="T11" fmla="*/ 112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4" h="122">
                    <a:moveTo>
                      <a:pt x="113" y="112"/>
                    </a:moveTo>
                    <a:lnTo>
                      <a:pt x="69" y="0"/>
                    </a:lnTo>
                    <a:lnTo>
                      <a:pt x="42" y="0"/>
                    </a:lnTo>
                    <a:lnTo>
                      <a:pt x="0" y="117"/>
                    </a:lnTo>
                    <a:lnTo>
                      <a:pt x="55" y="121"/>
                    </a:lnTo>
                    <a:lnTo>
                      <a:pt x="113" y="112"/>
                    </a:lnTo>
                  </a:path>
                </a:pathLst>
              </a:custGeom>
              <a:solidFill>
                <a:srgbClr val="FF0000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dist="107763" dir="2700000" algn="ctr" rotWithShape="0">
                  <a:schemeClr val="bg2"/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Freeform 2093"/>
              <p:cNvSpPr>
                <a:spLocks/>
              </p:cNvSpPr>
              <p:nvPr/>
            </p:nvSpPr>
            <p:spPr bwMode="auto">
              <a:xfrm>
                <a:off x="976" y="3503"/>
                <a:ext cx="116" cy="121"/>
              </a:xfrm>
              <a:custGeom>
                <a:avLst/>
                <a:gdLst>
                  <a:gd name="T0" fmla="*/ 115 w 116"/>
                  <a:gd name="T1" fmla="*/ 9 h 121"/>
                  <a:gd name="T2" fmla="*/ 69 w 116"/>
                  <a:gd name="T3" fmla="*/ 120 h 121"/>
                  <a:gd name="T4" fmla="*/ 43 w 116"/>
                  <a:gd name="T5" fmla="*/ 120 h 121"/>
                  <a:gd name="T6" fmla="*/ 0 w 116"/>
                  <a:gd name="T7" fmla="*/ 5 h 121"/>
                  <a:gd name="T8" fmla="*/ 56 w 116"/>
                  <a:gd name="T9" fmla="*/ 0 h 121"/>
                  <a:gd name="T10" fmla="*/ 115 w 116"/>
                  <a:gd name="T11" fmla="*/ 9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6" h="121">
                    <a:moveTo>
                      <a:pt x="115" y="9"/>
                    </a:moveTo>
                    <a:lnTo>
                      <a:pt x="69" y="120"/>
                    </a:lnTo>
                    <a:lnTo>
                      <a:pt x="43" y="120"/>
                    </a:lnTo>
                    <a:lnTo>
                      <a:pt x="0" y="5"/>
                    </a:lnTo>
                    <a:lnTo>
                      <a:pt x="56" y="0"/>
                    </a:lnTo>
                    <a:lnTo>
                      <a:pt x="115" y="9"/>
                    </a:lnTo>
                  </a:path>
                </a:pathLst>
              </a:custGeom>
              <a:solidFill>
                <a:srgbClr val="FF0000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dist="107763" dir="2700000" algn="ctr" rotWithShape="0">
                  <a:schemeClr val="bg2"/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Freeform 2094"/>
              <p:cNvSpPr>
                <a:spLocks/>
              </p:cNvSpPr>
              <p:nvPr/>
            </p:nvSpPr>
            <p:spPr bwMode="auto">
              <a:xfrm>
                <a:off x="799" y="3657"/>
                <a:ext cx="139" cy="98"/>
              </a:xfrm>
              <a:custGeom>
                <a:avLst/>
                <a:gdLst>
                  <a:gd name="T0" fmla="*/ 10 w 139"/>
                  <a:gd name="T1" fmla="*/ 0 h 98"/>
                  <a:gd name="T2" fmla="*/ 138 w 139"/>
                  <a:gd name="T3" fmla="*/ 39 h 98"/>
                  <a:gd name="T4" fmla="*/ 138 w 139"/>
                  <a:gd name="T5" fmla="*/ 62 h 98"/>
                  <a:gd name="T6" fmla="*/ 6 w 139"/>
                  <a:gd name="T7" fmla="*/ 97 h 98"/>
                  <a:gd name="T8" fmla="*/ 0 w 139"/>
                  <a:gd name="T9" fmla="*/ 51 h 98"/>
                  <a:gd name="T10" fmla="*/ 10 w 139"/>
                  <a:gd name="T11" fmla="*/ 0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9" h="98">
                    <a:moveTo>
                      <a:pt x="10" y="0"/>
                    </a:moveTo>
                    <a:lnTo>
                      <a:pt x="138" y="39"/>
                    </a:lnTo>
                    <a:lnTo>
                      <a:pt x="138" y="62"/>
                    </a:lnTo>
                    <a:lnTo>
                      <a:pt x="6" y="97"/>
                    </a:lnTo>
                    <a:lnTo>
                      <a:pt x="0" y="51"/>
                    </a:lnTo>
                    <a:lnTo>
                      <a:pt x="10" y="0"/>
                    </a:lnTo>
                  </a:path>
                </a:pathLst>
              </a:custGeom>
              <a:solidFill>
                <a:srgbClr val="FF0000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dist="107763" dir="2700000" algn="ctr" rotWithShape="0">
                  <a:schemeClr val="bg2"/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Freeform 2095"/>
              <p:cNvSpPr>
                <a:spLocks/>
              </p:cNvSpPr>
              <p:nvPr/>
            </p:nvSpPr>
            <p:spPr bwMode="auto">
              <a:xfrm>
                <a:off x="1129" y="3657"/>
                <a:ext cx="139" cy="98"/>
              </a:xfrm>
              <a:custGeom>
                <a:avLst/>
                <a:gdLst>
                  <a:gd name="T0" fmla="*/ 128 w 139"/>
                  <a:gd name="T1" fmla="*/ 0 h 98"/>
                  <a:gd name="T2" fmla="*/ 0 w 139"/>
                  <a:gd name="T3" fmla="*/ 39 h 98"/>
                  <a:gd name="T4" fmla="*/ 0 w 139"/>
                  <a:gd name="T5" fmla="*/ 62 h 98"/>
                  <a:gd name="T6" fmla="*/ 133 w 139"/>
                  <a:gd name="T7" fmla="*/ 97 h 98"/>
                  <a:gd name="T8" fmla="*/ 138 w 139"/>
                  <a:gd name="T9" fmla="*/ 51 h 98"/>
                  <a:gd name="T10" fmla="*/ 128 w 139"/>
                  <a:gd name="T11" fmla="*/ 0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9" h="98">
                    <a:moveTo>
                      <a:pt x="128" y="0"/>
                    </a:moveTo>
                    <a:lnTo>
                      <a:pt x="0" y="39"/>
                    </a:lnTo>
                    <a:lnTo>
                      <a:pt x="0" y="62"/>
                    </a:lnTo>
                    <a:lnTo>
                      <a:pt x="133" y="97"/>
                    </a:lnTo>
                    <a:lnTo>
                      <a:pt x="138" y="51"/>
                    </a:lnTo>
                    <a:lnTo>
                      <a:pt x="128" y="0"/>
                    </a:lnTo>
                  </a:path>
                </a:pathLst>
              </a:custGeom>
              <a:solidFill>
                <a:srgbClr val="FF0000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dist="107763" dir="2700000" algn="ctr" rotWithShape="0">
                  <a:schemeClr val="bg2"/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Oval 2096"/>
              <p:cNvSpPr>
                <a:spLocks noChangeArrowheads="1"/>
              </p:cNvSpPr>
              <p:nvPr/>
            </p:nvSpPr>
            <p:spPr bwMode="auto">
              <a:xfrm>
                <a:off x="811" y="3503"/>
                <a:ext cx="457" cy="398"/>
              </a:xfrm>
              <a:prstGeom prst="ellipse">
                <a:avLst/>
              </a:prstGeom>
              <a:noFill/>
              <a:ln w="25400">
                <a:solidFill>
                  <a:srgbClr val="FFFFFF"/>
                </a:solidFill>
                <a:round/>
                <a:headEnd/>
                <a:tailEnd/>
              </a:ln>
              <a:effectLst>
                <a:outerShdw dist="107763" dir="2700000" algn="ctr" rotWithShape="0">
                  <a:schemeClr val="bg2"/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26" name="Group 2097"/>
              <p:cNvGrpSpPr>
                <a:grpSpLocks/>
              </p:cNvGrpSpPr>
              <p:nvPr/>
            </p:nvGrpSpPr>
            <p:grpSpPr bwMode="auto">
              <a:xfrm>
                <a:off x="955" y="3629"/>
                <a:ext cx="167" cy="146"/>
                <a:chOff x="955" y="3629"/>
                <a:chExt cx="167" cy="146"/>
              </a:xfrm>
            </p:grpSpPr>
            <p:sp>
              <p:nvSpPr>
                <p:cNvPr id="27" name="Oval 2098"/>
                <p:cNvSpPr>
                  <a:spLocks noChangeArrowheads="1"/>
                </p:cNvSpPr>
                <p:nvPr/>
              </p:nvSpPr>
              <p:spPr bwMode="auto">
                <a:xfrm>
                  <a:off x="955" y="3629"/>
                  <a:ext cx="167" cy="146"/>
                </a:xfrm>
                <a:prstGeom prst="ellipse">
                  <a:avLst/>
                </a:prstGeom>
                <a:solidFill>
                  <a:srgbClr val="000000"/>
                </a:solidFill>
                <a:ln w="25400">
                  <a:solidFill>
                    <a:srgbClr val="FFFFFF"/>
                  </a:solidFill>
                  <a:round/>
                  <a:headEnd/>
                  <a:tailEnd/>
                </a:ln>
                <a:effectLst>
                  <a:outerShdw dist="107763" dir="2700000" algn="ctr" rotWithShape="0">
                    <a:schemeClr val="bg2"/>
                  </a:outerShdw>
                </a:effec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8" name="Oval 2099"/>
                <p:cNvSpPr>
                  <a:spLocks noChangeArrowheads="1"/>
                </p:cNvSpPr>
                <p:nvPr/>
              </p:nvSpPr>
              <p:spPr bwMode="auto">
                <a:xfrm>
                  <a:off x="994" y="3661"/>
                  <a:ext cx="93" cy="82"/>
                </a:xfrm>
                <a:prstGeom prst="ellipse">
                  <a:avLst/>
                </a:prstGeom>
                <a:solidFill>
                  <a:srgbClr val="000000"/>
                </a:solidFill>
                <a:ln w="25400">
                  <a:solidFill>
                    <a:srgbClr val="FFFFFF"/>
                  </a:solidFill>
                  <a:round/>
                  <a:headEnd/>
                  <a:tailEnd/>
                </a:ln>
                <a:effectLst>
                  <a:outerShdw dist="107763" dir="2700000" algn="ctr" rotWithShape="0">
                    <a:schemeClr val="bg2"/>
                  </a:outerShdw>
                </a:effec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10" name="Group 2100"/>
            <p:cNvGrpSpPr>
              <a:grpSpLocks/>
            </p:cNvGrpSpPr>
            <p:nvPr/>
          </p:nvGrpSpPr>
          <p:grpSpPr bwMode="auto">
            <a:xfrm>
              <a:off x="3237" y="3524"/>
              <a:ext cx="655" cy="570"/>
              <a:chOff x="3145" y="3429"/>
              <a:chExt cx="637" cy="554"/>
            </a:xfrm>
          </p:grpSpPr>
          <p:sp>
            <p:nvSpPr>
              <p:cNvPr id="11" name="Oval 2101"/>
              <p:cNvSpPr>
                <a:spLocks noChangeArrowheads="1"/>
              </p:cNvSpPr>
              <p:nvPr/>
            </p:nvSpPr>
            <p:spPr bwMode="auto">
              <a:xfrm>
                <a:off x="3145" y="3429"/>
                <a:ext cx="637" cy="554"/>
              </a:xfrm>
              <a:prstGeom prst="ellipse">
                <a:avLst/>
              </a:prstGeom>
              <a:solidFill>
                <a:srgbClr val="00000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  <a:effectLst>
                <a:outerShdw dist="107763" dir="2700000" algn="ctr" rotWithShape="0">
                  <a:schemeClr val="bg2"/>
                </a:outerShdw>
              </a:effec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" name="Freeform 2102"/>
              <p:cNvSpPr>
                <a:spLocks/>
              </p:cNvSpPr>
              <p:nvPr/>
            </p:nvSpPr>
            <p:spPr bwMode="auto">
              <a:xfrm>
                <a:off x="3398" y="3793"/>
                <a:ext cx="113" cy="122"/>
              </a:xfrm>
              <a:custGeom>
                <a:avLst/>
                <a:gdLst>
                  <a:gd name="T0" fmla="*/ 112 w 113"/>
                  <a:gd name="T1" fmla="*/ 112 h 122"/>
                  <a:gd name="T2" fmla="*/ 69 w 113"/>
                  <a:gd name="T3" fmla="*/ 0 h 122"/>
                  <a:gd name="T4" fmla="*/ 42 w 113"/>
                  <a:gd name="T5" fmla="*/ 0 h 122"/>
                  <a:gd name="T6" fmla="*/ 0 w 113"/>
                  <a:gd name="T7" fmla="*/ 117 h 122"/>
                  <a:gd name="T8" fmla="*/ 54 w 113"/>
                  <a:gd name="T9" fmla="*/ 121 h 122"/>
                  <a:gd name="T10" fmla="*/ 112 w 113"/>
                  <a:gd name="T11" fmla="*/ 112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3" h="122">
                    <a:moveTo>
                      <a:pt x="112" y="112"/>
                    </a:moveTo>
                    <a:lnTo>
                      <a:pt x="69" y="0"/>
                    </a:lnTo>
                    <a:lnTo>
                      <a:pt x="42" y="0"/>
                    </a:lnTo>
                    <a:lnTo>
                      <a:pt x="0" y="117"/>
                    </a:lnTo>
                    <a:lnTo>
                      <a:pt x="54" y="121"/>
                    </a:lnTo>
                    <a:lnTo>
                      <a:pt x="112" y="112"/>
                    </a:lnTo>
                  </a:path>
                </a:pathLst>
              </a:custGeom>
              <a:solidFill>
                <a:srgbClr val="FF0000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dist="107763" dir="2700000" algn="ctr" rotWithShape="0">
                  <a:schemeClr val="bg2"/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Freeform 2103"/>
              <p:cNvSpPr>
                <a:spLocks/>
              </p:cNvSpPr>
              <p:nvPr/>
            </p:nvSpPr>
            <p:spPr bwMode="auto">
              <a:xfrm>
                <a:off x="3401" y="3503"/>
                <a:ext cx="117" cy="121"/>
              </a:xfrm>
              <a:custGeom>
                <a:avLst/>
                <a:gdLst>
                  <a:gd name="T0" fmla="*/ 116 w 117"/>
                  <a:gd name="T1" fmla="*/ 9 h 121"/>
                  <a:gd name="T2" fmla="*/ 70 w 117"/>
                  <a:gd name="T3" fmla="*/ 120 h 121"/>
                  <a:gd name="T4" fmla="*/ 42 w 117"/>
                  <a:gd name="T5" fmla="*/ 120 h 121"/>
                  <a:gd name="T6" fmla="*/ 0 w 117"/>
                  <a:gd name="T7" fmla="*/ 5 h 121"/>
                  <a:gd name="T8" fmla="*/ 56 w 117"/>
                  <a:gd name="T9" fmla="*/ 0 h 121"/>
                  <a:gd name="T10" fmla="*/ 116 w 117"/>
                  <a:gd name="T11" fmla="*/ 9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7" h="121">
                    <a:moveTo>
                      <a:pt x="116" y="9"/>
                    </a:moveTo>
                    <a:lnTo>
                      <a:pt x="70" y="120"/>
                    </a:lnTo>
                    <a:lnTo>
                      <a:pt x="42" y="120"/>
                    </a:lnTo>
                    <a:lnTo>
                      <a:pt x="0" y="5"/>
                    </a:lnTo>
                    <a:lnTo>
                      <a:pt x="56" y="0"/>
                    </a:lnTo>
                    <a:lnTo>
                      <a:pt x="116" y="9"/>
                    </a:lnTo>
                  </a:path>
                </a:pathLst>
              </a:custGeom>
              <a:solidFill>
                <a:srgbClr val="FF0000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dist="107763" dir="2700000" algn="ctr" rotWithShape="0">
                  <a:schemeClr val="bg2"/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Freeform 2104"/>
              <p:cNvSpPr>
                <a:spLocks/>
              </p:cNvSpPr>
              <p:nvPr/>
            </p:nvSpPr>
            <p:spPr bwMode="auto">
              <a:xfrm>
                <a:off x="3224" y="3657"/>
                <a:ext cx="140" cy="98"/>
              </a:xfrm>
              <a:custGeom>
                <a:avLst/>
                <a:gdLst>
                  <a:gd name="T0" fmla="*/ 10 w 140"/>
                  <a:gd name="T1" fmla="*/ 0 h 98"/>
                  <a:gd name="T2" fmla="*/ 139 w 140"/>
                  <a:gd name="T3" fmla="*/ 39 h 98"/>
                  <a:gd name="T4" fmla="*/ 139 w 140"/>
                  <a:gd name="T5" fmla="*/ 62 h 98"/>
                  <a:gd name="T6" fmla="*/ 6 w 140"/>
                  <a:gd name="T7" fmla="*/ 97 h 98"/>
                  <a:gd name="T8" fmla="*/ 0 w 140"/>
                  <a:gd name="T9" fmla="*/ 51 h 98"/>
                  <a:gd name="T10" fmla="*/ 10 w 140"/>
                  <a:gd name="T11" fmla="*/ 0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0" h="98">
                    <a:moveTo>
                      <a:pt x="10" y="0"/>
                    </a:moveTo>
                    <a:lnTo>
                      <a:pt x="139" y="39"/>
                    </a:lnTo>
                    <a:lnTo>
                      <a:pt x="139" y="62"/>
                    </a:lnTo>
                    <a:lnTo>
                      <a:pt x="6" y="97"/>
                    </a:lnTo>
                    <a:lnTo>
                      <a:pt x="0" y="51"/>
                    </a:lnTo>
                    <a:lnTo>
                      <a:pt x="10" y="0"/>
                    </a:lnTo>
                  </a:path>
                </a:pathLst>
              </a:custGeom>
              <a:solidFill>
                <a:srgbClr val="FF0000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dist="107763" dir="2700000" algn="ctr" rotWithShape="0">
                  <a:schemeClr val="bg2"/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" name="Freeform 2105"/>
              <p:cNvSpPr>
                <a:spLocks/>
              </p:cNvSpPr>
              <p:nvPr/>
            </p:nvSpPr>
            <p:spPr bwMode="auto">
              <a:xfrm>
                <a:off x="3555" y="3657"/>
                <a:ext cx="140" cy="98"/>
              </a:xfrm>
              <a:custGeom>
                <a:avLst/>
                <a:gdLst>
                  <a:gd name="T0" fmla="*/ 129 w 140"/>
                  <a:gd name="T1" fmla="*/ 0 h 98"/>
                  <a:gd name="T2" fmla="*/ 0 w 140"/>
                  <a:gd name="T3" fmla="*/ 39 h 98"/>
                  <a:gd name="T4" fmla="*/ 0 w 140"/>
                  <a:gd name="T5" fmla="*/ 62 h 98"/>
                  <a:gd name="T6" fmla="*/ 133 w 140"/>
                  <a:gd name="T7" fmla="*/ 97 h 98"/>
                  <a:gd name="T8" fmla="*/ 139 w 140"/>
                  <a:gd name="T9" fmla="*/ 51 h 98"/>
                  <a:gd name="T10" fmla="*/ 129 w 140"/>
                  <a:gd name="T11" fmla="*/ 0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0" h="98">
                    <a:moveTo>
                      <a:pt x="129" y="0"/>
                    </a:moveTo>
                    <a:lnTo>
                      <a:pt x="0" y="39"/>
                    </a:lnTo>
                    <a:lnTo>
                      <a:pt x="0" y="62"/>
                    </a:lnTo>
                    <a:lnTo>
                      <a:pt x="133" y="97"/>
                    </a:lnTo>
                    <a:lnTo>
                      <a:pt x="139" y="51"/>
                    </a:lnTo>
                    <a:lnTo>
                      <a:pt x="129" y="0"/>
                    </a:lnTo>
                  </a:path>
                </a:pathLst>
              </a:custGeom>
              <a:solidFill>
                <a:srgbClr val="FF0000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dist="107763" dir="2700000" algn="ctr" rotWithShape="0">
                  <a:schemeClr val="bg2"/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" name="Oval 2106"/>
              <p:cNvSpPr>
                <a:spLocks noChangeArrowheads="1"/>
              </p:cNvSpPr>
              <p:nvPr/>
            </p:nvSpPr>
            <p:spPr bwMode="auto">
              <a:xfrm>
                <a:off x="3237" y="3503"/>
                <a:ext cx="458" cy="398"/>
              </a:xfrm>
              <a:prstGeom prst="ellipse">
                <a:avLst/>
              </a:prstGeom>
              <a:noFill/>
              <a:ln w="25400">
                <a:solidFill>
                  <a:srgbClr val="FFFFFF"/>
                </a:solidFill>
                <a:round/>
                <a:headEnd/>
                <a:tailEnd/>
              </a:ln>
              <a:effectLst>
                <a:outerShdw dist="107763" dir="2700000" algn="ctr" rotWithShape="0">
                  <a:schemeClr val="bg2"/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17" name="Group 2107"/>
              <p:cNvGrpSpPr>
                <a:grpSpLocks/>
              </p:cNvGrpSpPr>
              <p:nvPr/>
            </p:nvGrpSpPr>
            <p:grpSpPr bwMode="auto">
              <a:xfrm>
                <a:off x="3380" y="3629"/>
                <a:ext cx="169" cy="146"/>
                <a:chOff x="3380" y="3629"/>
                <a:chExt cx="169" cy="146"/>
              </a:xfrm>
            </p:grpSpPr>
            <p:sp>
              <p:nvSpPr>
                <p:cNvPr id="18" name="Oval 2108"/>
                <p:cNvSpPr>
                  <a:spLocks noChangeArrowheads="1"/>
                </p:cNvSpPr>
                <p:nvPr/>
              </p:nvSpPr>
              <p:spPr bwMode="auto">
                <a:xfrm>
                  <a:off x="3380" y="3629"/>
                  <a:ext cx="169" cy="146"/>
                </a:xfrm>
                <a:prstGeom prst="ellipse">
                  <a:avLst/>
                </a:prstGeom>
                <a:solidFill>
                  <a:srgbClr val="000000"/>
                </a:solidFill>
                <a:ln w="25400">
                  <a:solidFill>
                    <a:srgbClr val="FFFFFF"/>
                  </a:solidFill>
                  <a:round/>
                  <a:headEnd/>
                  <a:tailEnd/>
                </a:ln>
                <a:effectLst>
                  <a:outerShdw dist="107763" dir="2700000" algn="ctr" rotWithShape="0">
                    <a:schemeClr val="bg2"/>
                  </a:outerShdw>
                </a:effec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" name="Oval 2109"/>
                <p:cNvSpPr>
                  <a:spLocks noChangeArrowheads="1"/>
                </p:cNvSpPr>
                <p:nvPr/>
              </p:nvSpPr>
              <p:spPr bwMode="auto">
                <a:xfrm>
                  <a:off x="3420" y="3661"/>
                  <a:ext cx="92" cy="82"/>
                </a:xfrm>
                <a:prstGeom prst="ellipse">
                  <a:avLst/>
                </a:prstGeom>
                <a:solidFill>
                  <a:srgbClr val="000000"/>
                </a:solidFill>
                <a:ln w="25400">
                  <a:solidFill>
                    <a:srgbClr val="FFFFFF"/>
                  </a:solidFill>
                  <a:round/>
                  <a:headEnd/>
                  <a:tailEnd/>
                </a:ln>
                <a:effectLst>
                  <a:outerShdw dist="107763" dir="2700000" algn="ctr" rotWithShape="0">
                    <a:schemeClr val="bg2"/>
                  </a:outerShdw>
                </a:effec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</p:grpSp>
      <p:graphicFrame>
        <p:nvGraphicFramePr>
          <p:cNvPr id="63" name="Object 2110">
            <a:hlinkClick r:id="" action="ppaction://ole?verb=0"/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38770945"/>
              </p:ext>
            </p:extLst>
          </p:nvPr>
        </p:nvGraphicFramePr>
        <p:xfrm>
          <a:off x="5610225" y="4222720"/>
          <a:ext cx="1506538" cy="1341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03" name="Clip" r:id="rId3" imgW="4518000" imgH="3313080" progId="MS_ClipArt_Gallery.2">
                  <p:embed/>
                </p:oleObj>
              </mc:Choice>
              <mc:Fallback>
                <p:oleObj name="Clip" r:id="rId3" imgW="4518000" imgH="3313080" progId="MS_ClipArt_Gallery.2">
                  <p:embed/>
                  <p:pic>
                    <p:nvPicPr>
                      <p:cNvPr id="483390" name="Object 2110">
                        <a:hlinkClick r:id="" action="ppaction://ole?verb=0"/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10225" y="4222720"/>
                        <a:ext cx="1506538" cy="13414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>
                        <a:outerShdw dist="107763" dir="2700000" algn="ctr" rotWithShape="0">
                          <a:schemeClr val="bg2"/>
                        </a:outerShdw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4" name="Group 2115"/>
          <p:cNvGrpSpPr>
            <a:grpSpLocks/>
          </p:cNvGrpSpPr>
          <p:nvPr/>
        </p:nvGrpSpPr>
        <p:grpSpPr bwMode="auto">
          <a:xfrm>
            <a:off x="10254495" y="3678207"/>
            <a:ext cx="1597025" cy="1766887"/>
            <a:chOff x="3606" y="1792"/>
            <a:chExt cx="1006" cy="1113"/>
          </a:xfrm>
        </p:grpSpPr>
        <p:grpSp>
          <p:nvGrpSpPr>
            <p:cNvPr id="65" name="Group 2116"/>
            <p:cNvGrpSpPr>
              <a:grpSpLocks/>
            </p:cNvGrpSpPr>
            <p:nvPr/>
          </p:nvGrpSpPr>
          <p:grpSpPr bwMode="auto">
            <a:xfrm>
              <a:off x="3739" y="1792"/>
              <a:ext cx="873" cy="1113"/>
              <a:chOff x="3739" y="1792"/>
              <a:chExt cx="873" cy="1113"/>
            </a:xfrm>
          </p:grpSpPr>
          <p:sp>
            <p:nvSpPr>
              <p:cNvPr id="87" name="Freeform 2117"/>
              <p:cNvSpPr>
                <a:spLocks/>
              </p:cNvSpPr>
              <p:nvPr/>
            </p:nvSpPr>
            <p:spPr bwMode="auto">
              <a:xfrm>
                <a:off x="3739" y="1827"/>
                <a:ext cx="873" cy="999"/>
              </a:xfrm>
              <a:custGeom>
                <a:avLst/>
                <a:gdLst>
                  <a:gd name="T0" fmla="*/ 546 w 873"/>
                  <a:gd name="T1" fmla="*/ 19 h 999"/>
                  <a:gd name="T2" fmla="*/ 646 w 873"/>
                  <a:gd name="T3" fmla="*/ 73 h 999"/>
                  <a:gd name="T4" fmla="*/ 731 w 873"/>
                  <a:gd name="T5" fmla="*/ 145 h 999"/>
                  <a:gd name="T6" fmla="*/ 798 w 873"/>
                  <a:gd name="T7" fmla="*/ 231 h 999"/>
                  <a:gd name="T8" fmla="*/ 845 w 873"/>
                  <a:gd name="T9" fmla="*/ 328 h 999"/>
                  <a:gd name="T10" fmla="*/ 869 w 873"/>
                  <a:gd name="T11" fmla="*/ 432 h 999"/>
                  <a:gd name="T12" fmla="*/ 869 w 873"/>
                  <a:gd name="T13" fmla="*/ 540 h 999"/>
                  <a:gd name="T14" fmla="*/ 845 w 873"/>
                  <a:gd name="T15" fmla="*/ 645 h 999"/>
                  <a:gd name="T16" fmla="*/ 798 w 873"/>
                  <a:gd name="T17" fmla="*/ 742 h 999"/>
                  <a:gd name="T18" fmla="*/ 731 w 873"/>
                  <a:gd name="T19" fmla="*/ 828 h 999"/>
                  <a:gd name="T20" fmla="*/ 646 w 873"/>
                  <a:gd name="T21" fmla="*/ 901 h 999"/>
                  <a:gd name="T22" fmla="*/ 546 w 873"/>
                  <a:gd name="T23" fmla="*/ 954 h 999"/>
                  <a:gd name="T24" fmla="*/ 437 w 873"/>
                  <a:gd name="T25" fmla="*/ 987 h 999"/>
                  <a:gd name="T26" fmla="*/ 323 w 873"/>
                  <a:gd name="T27" fmla="*/ 998 h 999"/>
                  <a:gd name="T28" fmla="*/ 208 w 873"/>
                  <a:gd name="T29" fmla="*/ 987 h 999"/>
                  <a:gd name="T30" fmla="*/ 100 w 873"/>
                  <a:gd name="T31" fmla="*/ 954 h 999"/>
                  <a:gd name="T32" fmla="*/ 0 w 873"/>
                  <a:gd name="T33" fmla="*/ 901 h 999"/>
                  <a:gd name="T34" fmla="*/ 76 w 873"/>
                  <a:gd name="T35" fmla="*/ 886 h 999"/>
                  <a:gd name="T36" fmla="*/ 170 w 873"/>
                  <a:gd name="T37" fmla="*/ 925 h 999"/>
                  <a:gd name="T38" fmla="*/ 270 w 873"/>
                  <a:gd name="T39" fmla="*/ 945 h 999"/>
                  <a:gd name="T40" fmla="*/ 374 w 873"/>
                  <a:gd name="T41" fmla="*/ 945 h 999"/>
                  <a:gd name="T42" fmla="*/ 476 w 873"/>
                  <a:gd name="T43" fmla="*/ 925 h 999"/>
                  <a:gd name="T44" fmla="*/ 571 w 873"/>
                  <a:gd name="T45" fmla="*/ 886 h 999"/>
                  <a:gd name="T46" fmla="*/ 654 w 873"/>
                  <a:gd name="T47" fmla="*/ 830 h 999"/>
                  <a:gd name="T48" fmla="*/ 723 w 873"/>
                  <a:gd name="T49" fmla="*/ 758 h 999"/>
                  <a:gd name="T50" fmla="*/ 776 w 873"/>
                  <a:gd name="T51" fmla="*/ 674 h 999"/>
                  <a:gd name="T52" fmla="*/ 807 w 873"/>
                  <a:gd name="T53" fmla="*/ 582 h 999"/>
                  <a:gd name="T54" fmla="*/ 818 w 873"/>
                  <a:gd name="T55" fmla="*/ 486 h 999"/>
                  <a:gd name="T56" fmla="*/ 807 w 873"/>
                  <a:gd name="T57" fmla="*/ 390 h 999"/>
                  <a:gd name="T58" fmla="*/ 776 w 873"/>
                  <a:gd name="T59" fmla="*/ 299 h 999"/>
                  <a:gd name="T60" fmla="*/ 723 w 873"/>
                  <a:gd name="T61" fmla="*/ 215 h 999"/>
                  <a:gd name="T62" fmla="*/ 654 w 873"/>
                  <a:gd name="T63" fmla="*/ 143 h 999"/>
                  <a:gd name="T64" fmla="*/ 571 w 873"/>
                  <a:gd name="T65" fmla="*/ 87 h 999"/>
                  <a:gd name="T66" fmla="*/ 476 w 873"/>
                  <a:gd name="T67" fmla="*/ 48 h 999"/>
                  <a:gd name="T68" fmla="*/ 492 w 873"/>
                  <a:gd name="T69" fmla="*/ 0 h 9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873" h="999">
                    <a:moveTo>
                      <a:pt x="492" y="0"/>
                    </a:moveTo>
                    <a:lnTo>
                      <a:pt x="546" y="19"/>
                    </a:lnTo>
                    <a:lnTo>
                      <a:pt x="598" y="44"/>
                    </a:lnTo>
                    <a:lnTo>
                      <a:pt x="646" y="73"/>
                    </a:lnTo>
                    <a:lnTo>
                      <a:pt x="691" y="106"/>
                    </a:lnTo>
                    <a:lnTo>
                      <a:pt x="731" y="145"/>
                    </a:lnTo>
                    <a:lnTo>
                      <a:pt x="767" y="186"/>
                    </a:lnTo>
                    <a:lnTo>
                      <a:pt x="798" y="231"/>
                    </a:lnTo>
                    <a:lnTo>
                      <a:pt x="825" y="278"/>
                    </a:lnTo>
                    <a:lnTo>
                      <a:pt x="845" y="328"/>
                    </a:lnTo>
                    <a:lnTo>
                      <a:pt x="860" y="380"/>
                    </a:lnTo>
                    <a:lnTo>
                      <a:pt x="869" y="432"/>
                    </a:lnTo>
                    <a:lnTo>
                      <a:pt x="872" y="486"/>
                    </a:lnTo>
                    <a:lnTo>
                      <a:pt x="869" y="540"/>
                    </a:lnTo>
                    <a:lnTo>
                      <a:pt x="860" y="593"/>
                    </a:lnTo>
                    <a:lnTo>
                      <a:pt x="845" y="645"/>
                    </a:lnTo>
                    <a:lnTo>
                      <a:pt x="825" y="694"/>
                    </a:lnTo>
                    <a:lnTo>
                      <a:pt x="798" y="742"/>
                    </a:lnTo>
                    <a:lnTo>
                      <a:pt x="767" y="787"/>
                    </a:lnTo>
                    <a:lnTo>
                      <a:pt x="731" y="828"/>
                    </a:lnTo>
                    <a:lnTo>
                      <a:pt x="691" y="867"/>
                    </a:lnTo>
                    <a:lnTo>
                      <a:pt x="646" y="901"/>
                    </a:lnTo>
                    <a:lnTo>
                      <a:pt x="598" y="929"/>
                    </a:lnTo>
                    <a:lnTo>
                      <a:pt x="546" y="954"/>
                    </a:lnTo>
                    <a:lnTo>
                      <a:pt x="492" y="973"/>
                    </a:lnTo>
                    <a:lnTo>
                      <a:pt x="437" y="987"/>
                    </a:lnTo>
                    <a:lnTo>
                      <a:pt x="380" y="995"/>
                    </a:lnTo>
                    <a:lnTo>
                      <a:pt x="323" y="998"/>
                    </a:lnTo>
                    <a:lnTo>
                      <a:pt x="265" y="995"/>
                    </a:lnTo>
                    <a:lnTo>
                      <a:pt x="208" y="987"/>
                    </a:lnTo>
                    <a:lnTo>
                      <a:pt x="153" y="973"/>
                    </a:lnTo>
                    <a:lnTo>
                      <a:pt x="100" y="954"/>
                    </a:lnTo>
                    <a:lnTo>
                      <a:pt x="49" y="929"/>
                    </a:lnTo>
                    <a:lnTo>
                      <a:pt x="0" y="901"/>
                    </a:lnTo>
                    <a:lnTo>
                      <a:pt x="31" y="860"/>
                    </a:lnTo>
                    <a:lnTo>
                      <a:pt x="76" y="886"/>
                    </a:lnTo>
                    <a:lnTo>
                      <a:pt x="122" y="908"/>
                    </a:lnTo>
                    <a:lnTo>
                      <a:pt x="170" y="925"/>
                    </a:lnTo>
                    <a:lnTo>
                      <a:pt x="220" y="938"/>
                    </a:lnTo>
                    <a:lnTo>
                      <a:pt x="270" y="945"/>
                    </a:lnTo>
                    <a:lnTo>
                      <a:pt x="323" y="948"/>
                    </a:lnTo>
                    <a:lnTo>
                      <a:pt x="374" y="945"/>
                    </a:lnTo>
                    <a:lnTo>
                      <a:pt x="426" y="938"/>
                    </a:lnTo>
                    <a:lnTo>
                      <a:pt x="476" y="925"/>
                    </a:lnTo>
                    <a:lnTo>
                      <a:pt x="525" y="908"/>
                    </a:lnTo>
                    <a:lnTo>
                      <a:pt x="571" y="886"/>
                    </a:lnTo>
                    <a:lnTo>
                      <a:pt x="614" y="860"/>
                    </a:lnTo>
                    <a:lnTo>
                      <a:pt x="654" y="830"/>
                    </a:lnTo>
                    <a:lnTo>
                      <a:pt x="691" y="796"/>
                    </a:lnTo>
                    <a:lnTo>
                      <a:pt x="723" y="758"/>
                    </a:lnTo>
                    <a:lnTo>
                      <a:pt x="752" y="716"/>
                    </a:lnTo>
                    <a:lnTo>
                      <a:pt x="776" y="674"/>
                    </a:lnTo>
                    <a:lnTo>
                      <a:pt x="795" y="630"/>
                    </a:lnTo>
                    <a:lnTo>
                      <a:pt x="807" y="582"/>
                    </a:lnTo>
                    <a:lnTo>
                      <a:pt x="815" y="534"/>
                    </a:lnTo>
                    <a:lnTo>
                      <a:pt x="818" y="486"/>
                    </a:lnTo>
                    <a:lnTo>
                      <a:pt x="815" y="437"/>
                    </a:lnTo>
                    <a:lnTo>
                      <a:pt x="807" y="390"/>
                    </a:lnTo>
                    <a:lnTo>
                      <a:pt x="795" y="343"/>
                    </a:lnTo>
                    <a:lnTo>
                      <a:pt x="776" y="299"/>
                    </a:lnTo>
                    <a:lnTo>
                      <a:pt x="752" y="255"/>
                    </a:lnTo>
                    <a:lnTo>
                      <a:pt x="723" y="215"/>
                    </a:lnTo>
                    <a:lnTo>
                      <a:pt x="691" y="177"/>
                    </a:lnTo>
                    <a:lnTo>
                      <a:pt x="654" y="143"/>
                    </a:lnTo>
                    <a:lnTo>
                      <a:pt x="614" y="113"/>
                    </a:lnTo>
                    <a:lnTo>
                      <a:pt x="571" y="87"/>
                    </a:lnTo>
                    <a:lnTo>
                      <a:pt x="525" y="64"/>
                    </a:lnTo>
                    <a:lnTo>
                      <a:pt x="476" y="48"/>
                    </a:lnTo>
                    <a:lnTo>
                      <a:pt x="477" y="44"/>
                    </a:lnTo>
                    <a:lnTo>
                      <a:pt x="492" y="0"/>
                    </a:lnTo>
                  </a:path>
                </a:pathLst>
              </a:custGeom>
              <a:gradFill rotWithShape="0">
                <a:gsLst>
                  <a:gs pos="0">
                    <a:srgbClr val="F6BF69">
                      <a:gamma/>
                      <a:tint val="50196"/>
                      <a:invGamma/>
                    </a:srgbClr>
                  </a:gs>
                  <a:gs pos="100000">
                    <a:srgbClr val="F6BF69"/>
                  </a:gs>
                </a:gsLst>
                <a:lin ang="5400000" scaled="1"/>
              </a:gradFill>
              <a:ln>
                <a:noFill/>
              </a:ln>
              <a:effectLst>
                <a:outerShdw dist="107763" dir="2700000" algn="ctr" rotWithShape="0">
                  <a:schemeClr val="bg2"/>
                </a:outerShdw>
              </a:effectLst>
              <a:extLst>
                <a:ext uri="{91240B29-F687-4F45-9708-019B960494DF}">
                  <a14:hiddenLine xmlns:a14="http://schemas.microsoft.com/office/drawing/2010/main" w="76200" cap="rnd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wrap="none" lIns="93067" tIns="45717" rIns="93067" bIns="45717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8" name="Line 2118"/>
              <p:cNvSpPr>
                <a:spLocks noChangeShapeType="1"/>
              </p:cNvSpPr>
              <p:nvPr/>
            </p:nvSpPr>
            <p:spPr bwMode="auto">
              <a:xfrm flipV="1">
                <a:off x="3767" y="2661"/>
                <a:ext cx="72" cy="162"/>
              </a:xfrm>
              <a:prstGeom prst="line">
                <a:avLst/>
              </a:prstGeom>
              <a:noFill/>
              <a:ln w="25400">
                <a:solidFill>
                  <a:schemeClr val="tx2"/>
                </a:solidFill>
                <a:round/>
                <a:headEnd/>
                <a:tailEnd/>
              </a:ln>
              <a:effectLst>
                <a:outerShdw dist="107763" dir="2700000" algn="ctr" rotWithShape="0">
                  <a:schemeClr val="bg2"/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93067" tIns="45717" rIns="93067" bIns="45717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9" name="Line 2119"/>
              <p:cNvSpPr>
                <a:spLocks noChangeShapeType="1"/>
              </p:cNvSpPr>
              <p:nvPr/>
            </p:nvSpPr>
            <p:spPr bwMode="auto">
              <a:xfrm flipV="1">
                <a:off x="4256" y="1886"/>
                <a:ext cx="8" cy="62"/>
              </a:xfrm>
              <a:prstGeom prst="line">
                <a:avLst/>
              </a:prstGeom>
              <a:noFill/>
              <a:ln w="25400">
                <a:solidFill>
                  <a:schemeClr val="folHlink"/>
                </a:solidFill>
                <a:round/>
                <a:headEnd/>
                <a:tailEnd/>
              </a:ln>
              <a:effectLst>
                <a:outerShdw dist="107763" dir="2700000" algn="ctr" rotWithShape="0">
                  <a:schemeClr val="bg2"/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93067" tIns="45717" rIns="93067" bIns="45717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0" name="Freeform 2120"/>
              <p:cNvSpPr>
                <a:spLocks/>
              </p:cNvSpPr>
              <p:nvPr/>
            </p:nvSpPr>
            <p:spPr bwMode="auto">
              <a:xfrm>
                <a:off x="3839" y="2818"/>
                <a:ext cx="510" cy="87"/>
              </a:xfrm>
              <a:custGeom>
                <a:avLst/>
                <a:gdLst>
                  <a:gd name="T0" fmla="*/ 2 w 510"/>
                  <a:gd name="T1" fmla="*/ 55 h 87"/>
                  <a:gd name="T2" fmla="*/ 12 w 510"/>
                  <a:gd name="T3" fmla="*/ 45 h 87"/>
                  <a:gd name="T4" fmla="*/ 27 w 510"/>
                  <a:gd name="T5" fmla="*/ 37 h 87"/>
                  <a:gd name="T6" fmla="*/ 54 w 510"/>
                  <a:gd name="T7" fmla="*/ 24 h 87"/>
                  <a:gd name="T8" fmla="*/ 85 w 510"/>
                  <a:gd name="T9" fmla="*/ 17 h 87"/>
                  <a:gd name="T10" fmla="*/ 114 w 510"/>
                  <a:gd name="T11" fmla="*/ 11 h 87"/>
                  <a:gd name="T12" fmla="*/ 153 w 510"/>
                  <a:gd name="T13" fmla="*/ 5 h 87"/>
                  <a:gd name="T14" fmla="*/ 190 w 510"/>
                  <a:gd name="T15" fmla="*/ 2 h 87"/>
                  <a:gd name="T16" fmla="*/ 234 w 510"/>
                  <a:gd name="T17" fmla="*/ 0 h 87"/>
                  <a:gd name="T18" fmla="*/ 288 w 510"/>
                  <a:gd name="T19" fmla="*/ 1 h 87"/>
                  <a:gd name="T20" fmla="*/ 343 w 510"/>
                  <a:gd name="T21" fmla="*/ 3 h 87"/>
                  <a:gd name="T22" fmla="*/ 383 w 510"/>
                  <a:gd name="T23" fmla="*/ 8 h 87"/>
                  <a:gd name="T24" fmla="*/ 424 w 510"/>
                  <a:gd name="T25" fmla="*/ 15 h 87"/>
                  <a:gd name="T26" fmla="*/ 463 w 510"/>
                  <a:gd name="T27" fmla="*/ 27 h 87"/>
                  <a:gd name="T28" fmla="*/ 484 w 510"/>
                  <a:gd name="T29" fmla="*/ 37 h 87"/>
                  <a:gd name="T30" fmla="*/ 497 w 510"/>
                  <a:gd name="T31" fmla="*/ 46 h 87"/>
                  <a:gd name="T32" fmla="*/ 509 w 510"/>
                  <a:gd name="T33" fmla="*/ 61 h 87"/>
                  <a:gd name="T34" fmla="*/ 488 w 510"/>
                  <a:gd name="T35" fmla="*/ 69 h 87"/>
                  <a:gd name="T36" fmla="*/ 453 w 510"/>
                  <a:gd name="T37" fmla="*/ 75 h 87"/>
                  <a:gd name="T38" fmla="*/ 410 w 510"/>
                  <a:gd name="T39" fmla="*/ 80 h 87"/>
                  <a:gd name="T40" fmla="*/ 368 w 510"/>
                  <a:gd name="T41" fmla="*/ 84 h 87"/>
                  <a:gd name="T42" fmla="*/ 319 w 510"/>
                  <a:gd name="T43" fmla="*/ 85 h 87"/>
                  <a:gd name="T44" fmla="*/ 265 w 510"/>
                  <a:gd name="T45" fmla="*/ 86 h 87"/>
                  <a:gd name="T46" fmla="*/ 213 w 510"/>
                  <a:gd name="T47" fmla="*/ 86 h 87"/>
                  <a:gd name="T48" fmla="*/ 159 w 510"/>
                  <a:gd name="T49" fmla="*/ 85 h 87"/>
                  <a:gd name="T50" fmla="*/ 99 w 510"/>
                  <a:gd name="T51" fmla="*/ 81 h 87"/>
                  <a:gd name="T52" fmla="*/ 52 w 510"/>
                  <a:gd name="T53" fmla="*/ 76 h 87"/>
                  <a:gd name="T54" fmla="*/ 12 w 510"/>
                  <a:gd name="T55" fmla="*/ 68 h 87"/>
                  <a:gd name="T56" fmla="*/ 0 w 510"/>
                  <a:gd name="T57" fmla="*/ 62 h 87"/>
                  <a:gd name="T58" fmla="*/ 2 w 510"/>
                  <a:gd name="T59" fmla="*/ 55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510" h="87">
                    <a:moveTo>
                      <a:pt x="2" y="55"/>
                    </a:moveTo>
                    <a:lnTo>
                      <a:pt x="12" y="45"/>
                    </a:lnTo>
                    <a:lnTo>
                      <a:pt x="27" y="37"/>
                    </a:lnTo>
                    <a:lnTo>
                      <a:pt x="54" y="24"/>
                    </a:lnTo>
                    <a:lnTo>
                      <a:pt x="85" y="17"/>
                    </a:lnTo>
                    <a:lnTo>
                      <a:pt x="114" y="11"/>
                    </a:lnTo>
                    <a:lnTo>
                      <a:pt x="153" y="5"/>
                    </a:lnTo>
                    <a:lnTo>
                      <a:pt x="190" y="2"/>
                    </a:lnTo>
                    <a:lnTo>
                      <a:pt x="234" y="0"/>
                    </a:lnTo>
                    <a:lnTo>
                      <a:pt x="288" y="1"/>
                    </a:lnTo>
                    <a:lnTo>
                      <a:pt x="343" y="3"/>
                    </a:lnTo>
                    <a:lnTo>
                      <a:pt x="383" y="8"/>
                    </a:lnTo>
                    <a:lnTo>
                      <a:pt x="424" y="15"/>
                    </a:lnTo>
                    <a:lnTo>
                      <a:pt x="463" y="27"/>
                    </a:lnTo>
                    <a:lnTo>
                      <a:pt x="484" y="37"/>
                    </a:lnTo>
                    <a:lnTo>
                      <a:pt x="497" y="46"/>
                    </a:lnTo>
                    <a:lnTo>
                      <a:pt x="509" y="61"/>
                    </a:lnTo>
                    <a:lnTo>
                      <a:pt x="488" y="69"/>
                    </a:lnTo>
                    <a:lnTo>
                      <a:pt x="453" y="75"/>
                    </a:lnTo>
                    <a:lnTo>
                      <a:pt x="410" y="80"/>
                    </a:lnTo>
                    <a:lnTo>
                      <a:pt x="368" y="84"/>
                    </a:lnTo>
                    <a:lnTo>
                      <a:pt x="319" y="85"/>
                    </a:lnTo>
                    <a:lnTo>
                      <a:pt x="265" y="86"/>
                    </a:lnTo>
                    <a:lnTo>
                      <a:pt x="213" y="86"/>
                    </a:lnTo>
                    <a:lnTo>
                      <a:pt x="159" y="85"/>
                    </a:lnTo>
                    <a:lnTo>
                      <a:pt x="99" y="81"/>
                    </a:lnTo>
                    <a:lnTo>
                      <a:pt x="52" y="76"/>
                    </a:lnTo>
                    <a:lnTo>
                      <a:pt x="12" y="68"/>
                    </a:lnTo>
                    <a:lnTo>
                      <a:pt x="0" y="62"/>
                    </a:lnTo>
                    <a:lnTo>
                      <a:pt x="2" y="55"/>
                    </a:lnTo>
                  </a:path>
                </a:pathLst>
              </a:custGeom>
              <a:solidFill>
                <a:schemeClr val="tx2"/>
              </a:solidFill>
              <a:ln>
                <a:noFill/>
              </a:ln>
              <a:effectLst>
                <a:outerShdw dist="107763" dir="2700000" algn="ctr" rotWithShape="0">
                  <a:schemeClr val="bg2"/>
                </a:outerShdw>
              </a:effectLst>
              <a:extLst>
                <a:ext uri="{91240B29-F687-4F45-9708-019B960494DF}">
                  <a14:hiddenLine xmlns:a14="http://schemas.microsoft.com/office/drawing/2010/main" w="12700" cap="rnd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wrap="none" lIns="93067" tIns="45717" rIns="93067" bIns="45717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1" name="Line 2121"/>
              <p:cNvSpPr>
                <a:spLocks noChangeShapeType="1"/>
              </p:cNvSpPr>
              <p:nvPr/>
            </p:nvSpPr>
            <p:spPr bwMode="auto">
              <a:xfrm flipV="1">
                <a:off x="4303" y="1792"/>
                <a:ext cx="10" cy="67"/>
              </a:xfrm>
              <a:prstGeom prst="line">
                <a:avLst/>
              </a:prstGeom>
              <a:noFill/>
              <a:ln w="25400">
                <a:solidFill>
                  <a:schemeClr val="folHlink"/>
                </a:solidFill>
                <a:round/>
                <a:headEnd/>
                <a:tailEnd/>
              </a:ln>
              <a:effectLst>
                <a:outerShdw dist="107763" dir="2700000" algn="ctr" rotWithShape="0">
                  <a:schemeClr val="bg2"/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93067" tIns="45717" rIns="93067" bIns="45717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66" name="Group 2122"/>
            <p:cNvGrpSpPr>
              <a:grpSpLocks/>
            </p:cNvGrpSpPr>
            <p:nvPr/>
          </p:nvGrpSpPr>
          <p:grpSpPr bwMode="auto">
            <a:xfrm>
              <a:off x="3606" y="1896"/>
              <a:ext cx="908" cy="843"/>
              <a:chOff x="3606" y="1896"/>
              <a:chExt cx="908" cy="843"/>
            </a:xfrm>
          </p:grpSpPr>
          <p:sp>
            <p:nvSpPr>
              <p:cNvPr id="67" name="Oval 2123"/>
              <p:cNvSpPr>
                <a:spLocks noChangeArrowheads="1"/>
              </p:cNvSpPr>
              <p:nvPr/>
            </p:nvSpPr>
            <p:spPr bwMode="auto">
              <a:xfrm>
                <a:off x="3606" y="1896"/>
                <a:ext cx="908" cy="843"/>
              </a:xfrm>
              <a:prstGeom prst="ellipse">
                <a:avLst/>
              </a:prstGeom>
              <a:gradFill rotWithShape="0">
                <a:gsLst>
                  <a:gs pos="0">
                    <a:srgbClr val="F6BF69">
                      <a:gamma/>
                      <a:tint val="50196"/>
                      <a:invGamma/>
                    </a:srgbClr>
                  </a:gs>
                  <a:gs pos="100000">
                    <a:srgbClr val="F6BF69"/>
                  </a:gs>
                </a:gsLst>
                <a:lin ang="5400000" scaled="1"/>
              </a:gradFill>
              <a:ln>
                <a:noFill/>
              </a:ln>
              <a:effectLst>
                <a:outerShdw dist="107763" dir="2700000" algn="ctr" rotWithShape="0">
                  <a:schemeClr val="bg2"/>
                </a:outerShdw>
              </a:effectLst>
              <a:extLst>
                <a:ext uri="{91240B29-F687-4F45-9708-019B960494DF}">
                  <a14:hiddenLine xmlns:a14="http://schemas.microsoft.com/office/drawing/2010/main" w="76200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93067" tIns="45717" rIns="93067" bIns="45717">
                <a:spAutoFit/>
              </a:bodyPr>
              <a:lstStyle/>
              <a:p>
                <a:endParaRPr lang="en-US"/>
              </a:p>
            </p:txBody>
          </p:sp>
          <p:grpSp>
            <p:nvGrpSpPr>
              <p:cNvPr id="68" name="Group 2124"/>
              <p:cNvGrpSpPr>
                <a:grpSpLocks/>
              </p:cNvGrpSpPr>
              <p:nvPr/>
            </p:nvGrpSpPr>
            <p:grpSpPr bwMode="auto">
              <a:xfrm>
                <a:off x="3606" y="1984"/>
                <a:ext cx="845" cy="626"/>
                <a:chOff x="3606" y="1984"/>
                <a:chExt cx="845" cy="626"/>
              </a:xfrm>
            </p:grpSpPr>
            <p:sp>
              <p:nvSpPr>
                <p:cNvPr id="69" name="Freeform 2125"/>
                <p:cNvSpPr>
                  <a:spLocks/>
                </p:cNvSpPr>
                <p:nvPr/>
              </p:nvSpPr>
              <p:spPr bwMode="auto">
                <a:xfrm>
                  <a:off x="3725" y="2213"/>
                  <a:ext cx="1" cy="8"/>
                </a:xfrm>
                <a:custGeom>
                  <a:avLst/>
                  <a:gdLst>
                    <a:gd name="T0" fmla="*/ 0 w 1"/>
                    <a:gd name="T1" fmla="*/ 0 h 8"/>
                    <a:gd name="T2" fmla="*/ 0 w 1"/>
                    <a:gd name="T3" fmla="*/ 7 h 8"/>
                    <a:gd name="T4" fmla="*/ 0 w 1"/>
                    <a:gd name="T5" fmla="*/ 7 h 8"/>
                    <a:gd name="T6" fmla="*/ 0 w 1"/>
                    <a:gd name="T7" fmla="*/ 3 h 8"/>
                    <a:gd name="T8" fmla="*/ 0 w 1"/>
                    <a:gd name="T9" fmla="*/ 0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" h="8">
                      <a:moveTo>
                        <a:pt x="0" y="0"/>
                      </a:moveTo>
                      <a:lnTo>
                        <a:pt x="0" y="7"/>
                      </a:lnTo>
                      <a:lnTo>
                        <a:pt x="0" y="7"/>
                      </a:lnTo>
                      <a:lnTo>
                        <a:pt x="0" y="3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chemeClr val="folHlink"/>
                </a:solidFill>
                <a:ln>
                  <a:noFill/>
                </a:ln>
                <a:effectLst>
                  <a:outerShdw dist="107763" dir="2700000" algn="ctr" rotWithShape="0">
                    <a:schemeClr val="bg2"/>
                  </a:outerShdw>
                </a:effectLst>
                <a:extLst>
                  <a:ext uri="{91240B29-F687-4F45-9708-019B960494DF}">
                    <a14:hiddenLine xmlns:a14="http://schemas.microsoft.com/office/drawing/2010/main" w="76200" cap="rnd" cmpd="sng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wrap="none" lIns="93067" tIns="45717" rIns="93067" bIns="45717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70" name="Freeform 2126"/>
                <p:cNvSpPr>
                  <a:spLocks/>
                </p:cNvSpPr>
                <p:nvPr/>
              </p:nvSpPr>
              <p:spPr bwMode="auto">
                <a:xfrm>
                  <a:off x="3741" y="2230"/>
                  <a:ext cx="4" cy="5"/>
                </a:xfrm>
                <a:custGeom>
                  <a:avLst/>
                  <a:gdLst>
                    <a:gd name="T0" fmla="*/ 0 w 4"/>
                    <a:gd name="T1" fmla="*/ 0 h 5"/>
                    <a:gd name="T2" fmla="*/ 3 w 4"/>
                    <a:gd name="T3" fmla="*/ 0 h 5"/>
                    <a:gd name="T4" fmla="*/ 3 w 4"/>
                    <a:gd name="T5" fmla="*/ 4 h 5"/>
                    <a:gd name="T6" fmla="*/ 0 w 4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" h="5">
                      <a:moveTo>
                        <a:pt x="0" y="0"/>
                      </a:moveTo>
                      <a:lnTo>
                        <a:pt x="3" y="0"/>
                      </a:lnTo>
                      <a:lnTo>
                        <a:pt x="3" y="4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chemeClr val="folHlink"/>
                </a:solidFill>
                <a:ln>
                  <a:noFill/>
                </a:ln>
                <a:effectLst>
                  <a:outerShdw dist="107763" dir="2700000" algn="ctr" rotWithShape="0">
                    <a:schemeClr val="bg2"/>
                  </a:outerShdw>
                </a:effectLst>
                <a:extLst>
                  <a:ext uri="{91240B29-F687-4F45-9708-019B960494DF}">
                    <a14:hiddenLine xmlns:a14="http://schemas.microsoft.com/office/drawing/2010/main" w="76200" cap="rnd" cmpd="sng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wrap="none" lIns="93067" tIns="45717" rIns="93067" bIns="45717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71" name="Freeform 2127"/>
                <p:cNvSpPr>
                  <a:spLocks/>
                </p:cNvSpPr>
                <p:nvPr/>
              </p:nvSpPr>
              <p:spPr bwMode="auto">
                <a:xfrm>
                  <a:off x="3788" y="2208"/>
                  <a:ext cx="32" cy="27"/>
                </a:xfrm>
                <a:custGeom>
                  <a:avLst/>
                  <a:gdLst>
                    <a:gd name="T0" fmla="*/ 31 w 32"/>
                    <a:gd name="T1" fmla="*/ 0 h 27"/>
                    <a:gd name="T2" fmla="*/ 19 w 32"/>
                    <a:gd name="T3" fmla="*/ 0 h 27"/>
                    <a:gd name="T4" fmla="*/ 13 w 32"/>
                    <a:gd name="T5" fmla="*/ 7 h 27"/>
                    <a:gd name="T6" fmla="*/ 8 w 32"/>
                    <a:gd name="T7" fmla="*/ 7 h 27"/>
                    <a:gd name="T8" fmla="*/ 5 w 32"/>
                    <a:gd name="T9" fmla="*/ 11 h 27"/>
                    <a:gd name="T10" fmla="*/ 0 w 32"/>
                    <a:gd name="T11" fmla="*/ 11 h 27"/>
                    <a:gd name="T12" fmla="*/ 0 w 32"/>
                    <a:gd name="T13" fmla="*/ 20 h 27"/>
                    <a:gd name="T14" fmla="*/ 7 w 32"/>
                    <a:gd name="T15" fmla="*/ 26 h 27"/>
                    <a:gd name="T16" fmla="*/ 25 w 32"/>
                    <a:gd name="T17" fmla="*/ 26 h 27"/>
                    <a:gd name="T18" fmla="*/ 31 w 32"/>
                    <a:gd name="T19" fmla="*/ 20 h 27"/>
                    <a:gd name="T20" fmla="*/ 31 w 32"/>
                    <a:gd name="T21" fmla="*/ 0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32" h="27">
                      <a:moveTo>
                        <a:pt x="31" y="0"/>
                      </a:moveTo>
                      <a:lnTo>
                        <a:pt x="19" y="0"/>
                      </a:lnTo>
                      <a:lnTo>
                        <a:pt x="13" y="7"/>
                      </a:lnTo>
                      <a:lnTo>
                        <a:pt x="8" y="7"/>
                      </a:lnTo>
                      <a:lnTo>
                        <a:pt x="5" y="11"/>
                      </a:lnTo>
                      <a:lnTo>
                        <a:pt x="0" y="11"/>
                      </a:lnTo>
                      <a:lnTo>
                        <a:pt x="0" y="20"/>
                      </a:lnTo>
                      <a:lnTo>
                        <a:pt x="7" y="26"/>
                      </a:lnTo>
                      <a:lnTo>
                        <a:pt x="25" y="26"/>
                      </a:lnTo>
                      <a:lnTo>
                        <a:pt x="31" y="20"/>
                      </a:lnTo>
                      <a:lnTo>
                        <a:pt x="31" y="0"/>
                      </a:lnTo>
                    </a:path>
                  </a:pathLst>
                </a:custGeom>
                <a:solidFill>
                  <a:schemeClr val="folHlink"/>
                </a:solidFill>
                <a:ln>
                  <a:noFill/>
                </a:ln>
                <a:effectLst>
                  <a:outerShdw dist="107763" dir="2700000" algn="ctr" rotWithShape="0">
                    <a:schemeClr val="bg2"/>
                  </a:outerShdw>
                </a:effectLst>
                <a:extLst>
                  <a:ext uri="{91240B29-F687-4F45-9708-019B960494DF}">
                    <a14:hiddenLine xmlns:a14="http://schemas.microsoft.com/office/drawing/2010/main" w="76200" cap="rnd" cmpd="sng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wrap="none" lIns="93067" tIns="45717" rIns="93067" bIns="45717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72" name="Freeform 2128"/>
                <p:cNvSpPr>
                  <a:spLocks/>
                </p:cNvSpPr>
                <p:nvPr/>
              </p:nvSpPr>
              <p:spPr bwMode="auto">
                <a:xfrm>
                  <a:off x="3606" y="2229"/>
                  <a:ext cx="273" cy="331"/>
                </a:xfrm>
                <a:custGeom>
                  <a:avLst/>
                  <a:gdLst>
                    <a:gd name="T0" fmla="*/ 65 w 273"/>
                    <a:gd name="T1" fmla="*/ 0 h 331"/>
                    <a:gd name="T2" fmla="*/ 60 w 273"/>
                    <a:gd name="T3" fmla="*/ 9 h 331"/>
                    <a:gd name="T4" fmla="*/ 39 w 273"/>
                    <a:gd name="T5" fmla="*/ 26 h 331"/>
                    <a:gd name="T6" fmla="*/ 34 w 273"/>
                    <a:gd name="T7" fmla="*/ 43 h 331"/>
                    <a:gd name="T8" fmla="*/ 18 w 273"/>
                    <a:gd name="T9" fmla="*/ 54 h 331"/>
                    <a:gd name="T10" fmla="*/ 7 w 273"/>
                    <a:gd name="T11" fmla="*/ 76 h 331"/>
                    <a:gd name="T12" fmla="*/ 7 w 273"/>
                    <a:gd name="T13" fmla="*/ 89 h 331"/>
                    <a:gd name="T14" fmla="*/ 0 w 273"/>
                    <a:gd name="T15" fmla="*/ 113 h 331"/>
                    <a:gd name="T16" fmla="*/ 10 w 273"/>
                    <a:gd name="T17" fmla="*/ 123 h 331"/>
                    <a:gd name="T18" fmla="*/ 34 w 273"/>
                    <a:gd name="T19" fmla="*/ 153 h 331"/>
                    <a:gd name="T20" fmla="*/ 41 w 273"/>
                    <a:gd name="T21" fmla="*/ 149 h 331"/>
                    <a:gd name="T22" fmla="*/ 84 w 273"/>
                    <a:gd name="T23" fmla="*/ 149 h 331"/>
                    <a:gd name="T24" fmla="*/ 104 w 273"/>
                    <a:gd name="T25" fmla="*/ 157 h 331"/>
                    <a:gd name="T26" fmla="*/ 102 w 273"/>
                    <a:gd name="T27" fmla="*/ 180 h 331"/>
                    <a:gd name="T28" fmla="*/ 117 w 273"/>
                    <a:gd name="T29" fmla="*/ 211 h 331"/>
                    <a:gd name="T30" fmla="*/ 116 w 273"/>
                    <a:gd name="T31" fmla="*/ 219 h 331"/>
                    <a:gd name="T32" fmla="*/ 122 w 273"/>
                    <a:gd name="T33" fmla="*/ 229 h 331"/>
                    <a:gd name="T34" fmla="*/ 113 w 273"/>
                    <a:gd name="T35" fmla="*/ 251 h 331"/>
                    <a:gd name="T36" fmla="*/ 123 w 273"/>
                    <a:gd name="T37" fmla="*/ 278 h 331"/>
                    <a:gd name="T38" fmla="*/ 129 w 273"/>
                    <a:gd name="T39" fmla="*/ 300 h 331"/>
                    <a:gd name="T40" fmla="*/ 137 w 273"/>
                    <a:gd name="T41" fmla="*/ 313 h 331"/>
                    <a:gd name="T42" fmla="*/ 144 w 273"/>
                    <a:gd name="T43" fmla="*/ 330 h 331"/>
                    <a:gd name="T44" fmla="*/ 159 w 273"/>
                    <a:gd name="T45" fmla="*/ 328 h 331"/>
                    <a:gd name="T46" fmla="*/ 183 w 273"/>
                    <a:gd name="T47" fmla="*/ 315 h 331"/>
                    <a:gd name="T48" fmla="*/ 194 w 273"/>
                    <a:gd name="T49" fmla="*/ 300 h 331"/>
                    <a:gd name="T50" fmla="*/ 193 w 273"/>
                    <a:gd name="T51" fmla="*/ 290 h 331"/>
                    <a:gd name="T52" fmla="*/ 207 w 273"/>
                    <a:gd name="T53" fmla="*/ 281 h 331"/>
                    <a:gd name="T54" fmla="*/ 204 w 273"/>
                    <a:gd name="T55" fmla="*/ 267 h 331"/>
                    <a:gd name="T56" fmla="*/ 225 w 273"/>
                    <a:gd name="T57" fmla="*/ 243 h 331"/>
                    <a:gd name="T58" fmla="*/ 228 w 273"/>
                    <a:gd name="T59" fmla="*/ 224 h 331"/>
                    <a:gd name="T60" fmla="*/ 223 w 273"/>
                    <a:gd name="T61" fmla="*/ 218 h 331"/>
                    <a:gd name="T62" fmla="*/ 225 w 273"/>
                    <a:gd name="T63" fmla="*/ 210 h 331"/>
                    <a:gd name="T64" fmla="*/ 220 w 273"/>
                    <a:gd name="T65" fmla="*/ 202 h 331"/>
                    <a:gd name="T66" fmla="*/ 236 w 273"/>
                    <a:gd name="T67" fmla="*/ 184 h 331"/>
                    <a:gd name="T68" fmla="*/ 236 w 273"/>
                    <a:gd name="T69" fmla="*/ 175 h 331"/>
                    <a:gd name="T70" fmla="*/ 258 w 273"/>
                    <a:gd name="T71" fmla="*/ 159 h 331"/>
                    <a:gd name="T72" fmla="*/ 272 w 273"/>
                    <a:gd name="T73" fmla="*/ 116 h 331"/>
                    <a:gd name="T74" fmla="*/ 252 w 273"/>
                    <a:gd name="T75" fmla="*/ 128 h 331"/>
                    <a:gd name="T76" fmla="*/ 234 w 273"/>
                    <a:gd name="T77" fmla="*/ 122 h 331"/>
                    <a:gd name="T78" fmla="*/ 237 w 273"/>
                    <a:gd name="T79" fmla="*/ 112 h 331"/>
                    <a:gd name="T80" fmla="*/ 219 w 273"/>
                    <a:gd name="T81" fmla="*/ 101 h 331"/>
                    <a:gd name="T82" fmla="*/ 211 w 273"/>
                    <a:gd name="T83" fmla="*/ 74 h 331"/>
                    <a:gd name="T84" fmla="*/ 194 w 273"/>
                    <a:gd name="T85" fmla="*/ 53 h 331"/>
                    <a:gd name="T86" fmla="*/ 194 w 273"/>
                    <a:gd name="T87" fmla="*/ 37 h 331"/>
                    <a:gd name="T88" fmla="*/ 185 w 273"/>
                    <a:gd name="T89" fmla="*/ 36 h 331"/>
                    <a:gd name="T90" fmla="*/ 179 w 273"/>
                    <a:gd name="T91" fmla="*/ 39 h 331"/>
                    <a:gd name="T92" fmla="*/ 153 w 273"/>
                    <a:gd name="T93" fmla="*/ 30 h 331"/>
                    <a:gd name="T94" fmla="*/ 147 w 273"/>
                    <a:gd name="T95" fmla="*/ 36 h 331"/>
                    <a:gd name="T96" fmla="*/ 141 w 273"/>
                    <a:gd name="T97" fmla="*/ 44 h 331"/>
                    <a:gd name="T98" fmla="*/ 128 w 273"/>
                    <a:gd name="T99" fmla="*/ 30 h 331"/>
                    <a:gd name="T100" fmla="*/ 114 w 273"/>
                    <a:gd name="T101" fmla="*/ 26 h 331"/>
                    <a:gd name="T102" fmla="*/ 113 w 273"/>
                    <a:gd name="T103" fmla="*/ 8 h 331"/>
                    <a:gd name="T104" fmla="*/ 93 w 273"/>
                    <a:gd name="T105" fmla="*/ 11 h 331"/>
                    <a:gd name="T106" fmla="*/ 81 w 273"/>
                    <a:gd name="T107" fmla="*/ 7 h 331"/>
                    <a:gd name="T108" fmla="*/ 65 w 273"/>
                    <a:gd name="T109" fmla="*/ 0 h 3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273" h="331">
                      <a:moveTo>
                        <a:pt x="65" y="0"/>
                      </a:moveTo>
                      <a:lnTo>
                        <a:pt x="60" y="9"/>
                      </a:lnTo>
                      <a:lnTo>
                        <a:pt x="39" y="26"/>
                      </a:lnTo>
                      <a:lnTo>
                        <a:pt x="34" y="43"/>
                      </a:lnTo>
                      <a:lnTo>
                        <a:pt x="18" y="54"/>
                      </a:lnTo>
                      <a:lnTo>
                        <a:pt x="7" y="76"/>
                      </a:lnTo>
                      <a:lnTo>
                        <a:pt x="7" y="89"/>
                      </a:lnTo>
                      <a:lnTo>
                        <a:pt x="0" y="113"/>
                      </a:lnTo>
                      <a:lnTo>
                        <a:pt x="10" y="123"/>
                      </a:lnTo>
                      <a:lnTo>
                        <a:pt x="34" y="153"/>
                      </a:lnTo>
                      <a:lnTo>
                        <a:pt x="41" y="149"/>
                      </a:lnTo>
                      <a:lnTo>
                        <a:pt x="84" y="149"/>
                      </a:lnTo>
                      <a:lnTo>
                        <a:pt x="104" y="157"/>
                      </a:lnTo>
                      <a:lnTo>
                        <a:pt x="102" y="180"/>
                      </a:lnTo>
                      <a:lnTo>
                        <a:pt x="117" y="211"/>
                      </a:lnTo>
                      <a:lnTo>
                        <a:pt x="116" y="219"/>
                      </a:lnTo>
                      <a:lnTo>
                        <a:pt x="122" y="229"/>
                      </a:lnTo>
                      <a:lnTo>
                        <a:pt x="113" y="251"/>
                      </a:lnTo>
                      <a:lnTo>
                        <a:pt x="123" y="278"/>
                      </a:lnTo>
                      <a:lnTo>
                        <a:pt x="129" y="300"/>
                      </a:lnTo>
                      <a:lnTo>
                        <a:pt x="137" y="313"/>
                      </a:lnTo>
                      <a:lnTo>
                        <a:pt x="144" y="330"/>
                      </a:lnTo>
                      <a:lnTo>
                        <a:pt x="159" y="328"/>
                      </a:lnTo>
                      <a:lnTo>
                        <a:pt x="183" y="315"/>
                      </a:lnTo>
                      <a:lnTo>
                        <a:pt x="194" y="300"/>
                      </a:lnTo>
                      <a:lnTo>
                        <a:pt x="193" y="290"/>
                      </a:lnTo>
                      <a:lnTo>
                        <a:pt x="207" y="281"/>
                      </a:lnTo>
                      <a:lnTo>
                        <a:pt x="204" y="267"/>
                      </a:lnTo>
                      <a:lnTo>
                        <a:pt x="225" y="243"/>
                      </a:lnTo>
                      <a:lnTo>
                        <a:pt x="228" y="224"/>
                      </a:lnTo>
                      <a:lnTo>
                        <a:pt x="223" y="218"/>
                      </a:lnTo>
                      <a:lnTo>
                        <a:pt x="225" y="210"/>
                      </a:lnTo>
                      <a:lnTo>
                        <a:pt x="220" y="202"/>
                      </a:lnTo>
                      <a:lnTo>
                        <a:pt x="236" y="184"/>
                      </a:lnTo>
                      <a:lnTo>
                        <a:pt x="236" y="175"/>
                      </a:lnTo>
                      <a:lnTo>
                        <a:pt x="258" y="159"/>
                      </a:lnTo>
                      <a:lnTo>
                        <a:pt x="272" y="116"/>
                      </a:lnTo>
                      <a:lnTo>
                        <a:pt x="252" y="128"/>
                      </a:lnTo>
                      <a:lnTo>
                        <a:pt x="234" y="122"/>
                      </a:lnTo>
                      <a:lnTo>
                        <a:pt x="237" y="112"/>
                      </a:lnTo>
                      <a:lnTo>
                        <a:pt x="219" y="101"/>
                      </a:lnTo>
                      <a:lnTo>
                        <a:pt x="211" y="74"/>
                      </a:lnTo>
                      <a:lnTo>
                        <a:pt x="194" y="53"/>
                      </a:lnTo>
                      <a:lnTo>
                        <a:pt x="194" y="37"/>
                      </a:lnTo>
                      <a:lnTo>
                        <a:pt x="185" y="36"/>
                      </a:lnTo>
                      <a:lnTo>
                        <a:pt x="179" y="39"/>
                      </a:lnTo>
                      <a:lnTo>
                        <a:pt x="153" y="30"/>
                      </a:lnTo>
                      <a:lnTo>
                        <a:pt x="147" y="36"/>
                      </a:lnTo>
                      <a:lnTo>
                        <a:pt x="141" y="44"/>
                      </a:lnTo>
                      <a:lnTo>
                        <a:pt x="128" y="30"/>
                      </a:lnTo>
                      <a:lnTo>
                        <a:pt x="114" y="26"/>
                      </a:lnTo>
                      <a:lnTo>
                        <a:pt x="113" y="8"/>
                      </a:lnTo>
                      <a:lnTo>
                        <a:pt x="93" y="11"/>
                      </a:lnTo>
                      <a:lnTo>
                        <a:pt x="81" y="7"/>
                      </a:lnTo>
                      <a:lnTo>
                        <a:pt x="65" y="0"/>
                      </a:lnTo>
                    </a:path>
                  </a:pathLst>
                </a:custGeom>
                <a:solidFill>
                  <a:schemeClr val="folHlink"/>
                </a:solidFill>
                <a:ln>
                  <a:noFill/>
                </a:ln>
                <a:effectLst>
                  <a:outerShdw dist="107763" dir="2700000" algn="ctr" rotWithShape="0">
                    <a:schemeClr val="bg2"/>
                  </a:outerShdw>
                </a:effectLst>
                <a:extLst>
                  <a:ext uri="{91240B29-F687-4F45-9708-019B960494DF}">
                    <a14:hiddenLine xmlns:a14="http://schemas.microsoft.com/office/drawing/2010/main" w="76200" cap="rnd" cmpd="sng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wrap="none" lIns="93067" tIns="45717" rIns="93067" bIns="45717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73" name="Freeform 2129"/>
                <p:cNvSpPr>
                  <a:spLocks/>
                </p:cNvSpPr>
                <p:nvPr/>
              </p:nvSpPr>
              <p:spPr bwMode="auto">
                <a:xfrm>
                  <a:off x="4238" y="2312"/>
                  <a:ext cx="10" cy="16"/>
                </a:xfrm>
                <a:custGeom>
                  <a:avLst/>
                  <a:gdLst>
                    <a:gd name="T0" fmla="*/ 4 w 10"/>
                    <a:gd name="T1" fmla="*/ 0 h 16"/>
                    <a:gd name="T2" fmla="*/ 5 w 10"/>
                    <a:gd name="T3" fmla="*/ 5 h 16"/>
                    <a:gd name="T4" fmla="*/ 4 w 10"/>
                    <a:gd name="T5" fmla="*/ 8 h 16"/>
                    <a:gd name="T6" fmla="*/ 4 w 10"/>
                    <a:gd name="T7" fmla="*/ 10 h 16"/>
                    <a:gd name="T8" fmla="*/ 9 w 10"/>
                    <a:gd name="T9" fmla="*/ 13 h 16"/>
                    <a:gd name="T10" fmla="*/ 9 w 10"/>
                    <a:gd name="T11" fmla="*/ 15 h 16"/>
                    <a:gd name="T12" fmla="*/ 5 w 10"/>
                    <a:gd name="T13" fmla="*/ 13 h 16"/>
                    <a:gd name="T14" fmla="*/ 2 w 10"/>
                    <a:gd name="T15" fmla="*/ 15 h 16"/>
                    <a:gd name="T16" fmla="*/ 0 w 10"/>
                    <a:gd name="T17" fmla="*/ 13 h 16"/>
                    <a:gd name="T18" fmla="*/ 2 w 10"/>
                    <a:gd name="T19" fmla="*/ 10 h 16"/>
                    <a:gd name="T20" fmla="*/ 0 w 10"/>
                    <a:gd name="T21" fmla="*/ 8 h 16"/>
                    <a:gd name="T22" fmla="*/ 2 w 10"/>
                    <a:gd name="T23" fmla="*/ 2 h 16"/>
                    <a:gd name="T24" fmla="*/ 4 w 10"/>
                    <a:gd name="T25" fmla="*/ 0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0" h="16">
                      <a:moveTo>
                        <a:pt x="4" y="0"/>
                      </a:moveTo>
                      <a:lnTo>
                        <a:pt x="5" y="5"/>
                      </a:lnTo>
                      <a:lnTo>
                        <a:pt x="4" y="8"/>
                      </a:lnTo>
                      <a:lnTo>
                        <a:pt x="4" y="10"/>
                      </a:lnTo>
                      <a:lnTo>
                        <a:pt x="9" y="13"/>
                      </a:lnTo>
                      <a:lnTo>
                        <a:pt x="9" y="15"/>
                      </a:lnTo>
                      <a:lnTo>
                        <a:pt x="5" y="13"/>
                      </a:lnTo>
                      <a:lnTo>
                        <a:pt x="2" y="15"/>
                      </a:lnTo>
                      <a:lnTo>
                        <a:pt x="0" y="13"/>
                      </a:lnTo>
                      <a:lnTo>
                        <a:pt x="2" y="10"/>
                      </a:lnTo>
                      <a:lnTo>
                        <a:pt x="0" y="8"/>
                      </a:lnTo>
                      <a:lnTo>
                        <a:pt x="2" y="2"/>
                      </a:lnTo>
                      <a:lnTo>
                        <a:pt x="4" y="0"/>
                      </a:lnTo>
                    </a:path>
                  </a:pathLst>
                </a:custGeom>
                <a:solidFill>
                  <a:schemeClr val="folHlink"/>
                </a:solidFill>
                <a:ln>
                  <a:noFill/>
                </a:ln>
                <a:effectLst>
                  <a:outerShdw dist="107763" dir="2700000" algn="ctr" rotWithShape="0">
                    <a:schemeClr val="bg2"/>
                  </a:outerShdw>
                </a:effectLst>
                <a:extLst>
                  <a:ext uri="{91240B29-F687-4F45-9708-019B960494DF}">
                    <a14:hiddenLine xmlns:a14="http://schemas.microsoft.com/office/drawing/2010/main" w="76200" cap="rnd" cmpd="sng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wrap="none" lIns="93067" tIns="45717" rIns="93067" bIns="45717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74" name="Freeform 2130"/>
                <p:cNvSpPr>
                  <a:spLocks/>
                </p:cNvSpPr>
                <p:nvPr/>
              </p:nvSpPr>
              <p:spPr bwMode="auto">
                <a:xfrm>
                  <a:off x="4186" y="2380"/>
                  <a:ext cx="41" cy="56"/>
                </a:xfrm>
                <a:custGeom>
                  <a:avLst/>
                  <a:gdLst>
                    <a:gd name="T0" fmla="*/ 0 w 41"/>
                    <a:gd name="T1" fmla="*/ 28 h 56"/>
                    <a:gd name="T2" fmla="*/ 15 w 41"/>
                    <a:gd name="T3" fmla="*/ 28 h 56"/>
                    <a:gd name="T4" fmla="*/ 31 w 41"/>
                    <a:gd name="T5" fmla="*/ 0 h 56"/>
                    <a:gd name="T6" fmla="*/ 40 w 41"/>
                    <a:gd name="T7" fmla="*/ 16 h 56"/>
                    <a:gd name="T8" fmla="*/ 33 w 41"/>
                    <a:gd name="T9" fmla="*/ 55 h 56"/>
                    <a:gd name="T10" fmla="*/ 3 w 41"/>
                    <a:gd name="T11" fmla="*/ 46 h 56"/>
                    <a:gd name="T12" fmla="*/ 0 w 41"/>
                    <a:gd name="T13" fmla="*/ 28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1" h="56">
                      <a:moveTo>
                        <a:pt x="0" y="28"/>
                      </a:moveTo>
                      <a:lnTo>
                        <a:pt x="15" y="28"/>
                      </a:lnTo>
                      <a:lnTo>
                        <a:pt x="31" y="0"/>
                      </a:lnTo>
                      <a:lnTo>
                        <a:pt x="40" y="16"/>
                      </a:lnTo>
                      <a:lnTo>
                        <a:pt x="33" y="55"/>
                      </a:lnTo>
                      <a:lnTo>
                        <a:pt x="3" y="46"/>
                      </a:lnTo>
                      <a:lnTo>
                        <a:pt x="0" y="28"/>
                      </a:lnTo>
                    </a:path>
                  </a:pathLst>
                </a:custGeom>
                <a:solidFill>
                  <a:schemeClr val="folHlink"/>
                </a:solidFill>
                <a:ln>
                  <a:noFill/>
                </a:ln>
                <a:effectLst>
                  <a:outerShdw dist="107763" dir="2700000" algn="ctr" rotWithShape="0">
                    <a:schemeClr val="bg2"/>
                  </a:outerShdw>
                </a:effectLst>
                <a:extLst>
                  <a:ext uri="{91240B29-F687-4F45-9708-019B960494DF}">
                    <a14:hiddenLine xmlns:a14="http://schemas.microsoft.com/office/drawing/2010/main" w="76200" cap="rnd" cmpd="sng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wrap="none" lIns="93067" tIns="45717" rIns="93067" bIns="45717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75" name="Freeform 2131"/>
                <p:cNvSpPr>
                  <a:spLocks/>
                </p:cNvSpPr>
                <p:nvPr/>
              </p:nvSpPr>
              <p:spPr bwMode="auto">
                <a:xfrm>
                  <a:off x="4268" y="2401"/>
                  <a:ext cx="71" cy="54"/>
                </a:xfrm>
                <a:custGeom>
                  <a:avLst/>
                  <a:gdLst>
                    <a:gd name="T0" fmla="*/ 4 w 71"/>
                    <a:gd name="T1" fmla="*/ 13 h 54"/>
                    <a:gd name="T2" fmla="*/ 0 w 71"/>
                    <a:gd name="T3" fmla="*/ 0 h 54"/>
                    <a:gd name="T4" fmla="*/ 24 w 71"/>
                    <a:gd name="T5" fmla="*/ 5 h 54"/>
                    <a:gd name="T6" fmla="*/ 57 w 71"/>
                    <a:gd name="T7" fmla="*/ 18 h 54"/>
                    <a:gd name="T8" fmla="*/ 57 w 71"/>
                    <a:gd name="T9" fmla="*/ 28 h 54"/>
                    <a:gd name="T10" fmla="*/ 70 w 71"/>
                    <a:gd name="T11" fmla="*/ 53 h 54"/>
                    <a:gd name="T12" fmla="*/ 44 w 71"/>
                    <a:gd name="T13" fmla="*/ 29 h 54"/>
                    <a:gd name="T14" fmla="*/ 27 w 71"/>
                    <a:gd name="T15" fmla="*/ 31 h 54"/>
                    <a:gd name="T16" fmla="*/ 4 w 71"/>
                    <a:gd name="T17" fmla="*/ 13 h 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71" h="54">
                      <a:moveTo>
                        <a:pt x="4" y="13"/>
                      </a:moveTo>
                      <a:lnTo>
                        <a:pt x="0" y="0"/>
                      </a:lnTo>
                      <a:lnTo>
                        <a:pt x="24" y="5"/>
                      </a:lnTo>
                      <a:lnTo>
                        <a:pt x="57" y="18"/>
                      </a:lnTo>
                      <a:lnTo>
                        <a:pt x="57" y="28"/>
                      </a:lnTo>
                      <a:lnTo>
                        <a:pt x="70" y="53"/>
                      </a:lnTo>
                      <a:lnTo>
                        <a:pt x="44" y="29"/>
                      </a:lnTo>
                      <a:lnTo>
                        <a:pt x="27" y="31"/>
                      </a:lnTo>
                      <a:lnTo>
                        <a:pt x="4" y="13"/>
                      </a:lnTo>
                    </a:path>
                  </a:pathLst>
                </a:custGeom>
                <a:solidFill>
                  <a:schemeClr val="folHlink"/>
                </a:solidFill>
                <a:ln>
                  <a:noFill/>
                </a:ln>
                <a:effectLst>
                  <a:outerShdw dist="107763" dir="2700000" algn="ctr" rotWithShape="0">
                    <a:schemeClr val="bg2"/>
                  </a:outerShdw>
                </a:effectLst>
                <a:extLst>
                  <a:ext uri="{91240B29-F687-4F45-9708-019B960494DF}">
                    <a14:hiddenLine xmlns:a14="http://schemas.microsoft.com/office/drawing/2010/main" w="76200" cap="rnd" cmpd="sng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wrap="none" lIns="93067" tIns="45717" rIns="93067" bIns="45717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76" name="Freeform 2132"/>
                <p:cNvSpPr>
                  <a:spLocks/>
                </p:cNvSpPr>
                <p:nvPr/>
              </p:nvSpPr>
              <p:spPr bwMode="auto">
                <a:xfrm>
                  <a:off x="4403" y="2509"/>
                  <a:ext cx="48" cy="58"/>
                </a:xfrm>
                <a:custGeom>
                  <a:avLst/>
                  <a:gdLst>
                    <a:gd name="T0" fmla="*/ 29 w 48"/>
                    <a:gd name="T1" fmla="*/ 0 h 58"/>
                    <a:gd name="T2" fmla="*/ 47 w 48"/>
                    <a:gd name="T3" fmla="*/ 17 h 58"/>
                    <a:gd name="T4" fmla="*/ 10 w 48"/>
                    <a:gd name="T5" fmla="*/ 57 h 58"/>
                    <a:gd name="T6" fmla="*/ 0 w 48"/>
                    <a:gd name="T7" fmla="*/ 48 h 58"/>
                    <a:gd name="T8" fmla="*/ 27 w 48"/>
                    <a:gd name="T9" fmla="*/ 22 h 58"/>
                    <a:gd name="T10" fmla="*/ 29 w 48"/>
                    <a:gd name="T11" fmla="*/ 0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8" h="58">
                      <a:moveTo>
                        <a:pt x="29" y="0"/>
                      </a:moveTo>
                      <a:lnTo>
                        <a:pt x="47" y="17"/>
                      </a:lnTo>
                      <a:lnTo>
                        <a:pt x="10" y="57"/>
                      </a:lnTo>
                      <a:lnTo>
                        <a:pt x="0" y="48"/>
                      </a:lnTo>
                      <a:lnTo>
                        <a:pt x="27" y="22"/>
                      </a:lnTo>
                      <a:lnTo>
                        <a:pt x="29" y="0"/>
                      </a:lnTo>
                    </a:path>
                  </a:pathLst>
                </a:custGeom>
                <a:solidFill>
                  <a:schemeClr val="folHlink"/>
                </a:solidFill>
                <a:ln>
                  <a:noFill/>
                </a:ln>
                <a:effectLst>
                  <a:outerShdw dist="107763" dir="2700000" algn="ctr" rotWithShape="0">
                    <a:schemeClr val="bg2"/>
                  </a:outerShdw>
                </a:effectLst>
                <a:extLst>
                  <a:ext uri="{91240B29-F687-4F45-9708-019B960494DF}">
                    <a14:hiddenLine xmlns:a14="http://schemas.microsoft.com/office/drawing/2010/main" w="76200" cap="rnd" cmpd="sng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wrap="none" lIns="93067" tIns="45717" rIns="93067" bIns="45717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77" name="Freeform 2133"/>
                <p:cNvSpPr>
                  <a:spLocks/>
                </p:cNvSpPr>
                <p:nvPr/>
              </p:nvSpPr>
              <p:spPr bwMode="auto">
                <a:xfrm>
                  <a:off x="3691" y="2123"/>
                  <a:ext cx="24" cy="37"/>
                </a:xfrm>
                <a:custGeom>
                  <a:avLst/>
                  <a:gdLst>
                    <a:gd name="T0" fmla="*/ 23 w 24"/>
                    <a:gd name="T1" fmla="*/ 28 h 37"/>
                    <a:gd name="T2" fmla="*/ 17 w 24"/>
                    <a:gd name="T3" fmla="*/ 24 h 37"/>
                    <a:gd name="T4" fmla="*/ 17 w 24"/>
                    <a:gd name="T5" fmla="*/ 8 h 37"/>
                    <a:gd name="T6" fmla="*/ 20 w 24"/>
                    <a:gd name="T7" fmla="*/ 5 h 37"/>
                    <a:gd name="T8" fmla="*/ 15 w 24"/>
                    <a:gd name="T9" fmla="*/ 5 h 37"/>
                    <a:gd name="T10" fmla="*/ 18 w 24"/>
                    <a:gd name="T11" fmla="*/ 0 h 37"/>
                    <a:gd name="T12" fmla="*/ 14 w 24"/>
                    <a:gd name="T13" fmla="*/ 0 h 37"/>
                    <a:gd name="T14" fmla="*/ 8 w 24"/>
                    <a:gd name="T15" fmla="*/ 5 h 37"/>
                    <a:gd name="T16" fmla="*/ 8 w 24"/>
                    <a:gd name="T17" fmla="*/ 15 h 37"/>
                    <a:gd name="T18" fmla="*/ 11 w 24"/>
                    <a:gd name="T19" fmla="*/ 17 h 37"/>
                    <a:gd name="T20" fmla="*/ 11 w 24"/>
                    <a:gd name="T21" fmla="*/ 22 h 37"/>
                    <a:gd name="T22" fmla="*/ 9 w 24"/>
                    <a:gd name="T23" fmla="*/ 22 h 37"/>
                    <a:gd name="T24" fmla="*/ 5 w 24"/>
                    <a:gd name="T25" fmla="*/ 25 h 37"/>
                    <a:gd name="T26" fmla="*/ 5 w 24"/>
                    <a:gd name="T27" fmla="*/ 29 h 37"/>
                    <a:gd name="T28" fmla="*/ 0 w 24"/>
                    <a:gd name="T29" fmla="*/ 36 h 37"/>
                    <a:gd name="T30" fmla="*/ 17 w 24"/>
                    <a:gd name="T31" fmla="*/ 36 h 37"/>
                    <a:gd name="T32" fmla="*/ 23 w 24"/>
                    <a:gd name="T33" fmla="*/ 28 h 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24" h="37">
                      <a:moveTo>
                        <a:pt x="23" y="28"/>
                      </a:moveTo>
                      <a:lnTo>
                        <a:pt x="17" y="24"/>
                      </a:lnTo>
                      <a:lnTo>
                        <a:pt x="17" y="8"/>
                      </a:lnTo>
                      <a:lnTo>
                        <a:pt x="20" y="5"/>
                      </a:lnTo>
                      <a:lnTo>
                        <a:pt x="15" y="5"/>
                      </a:lnTo>
                      <a:lnTo>
                        <a:pt x="18" y="0"/>
                      </a:lnTo>
                      <a:lnTo>
                        <a:pt x="14" y="0"/>
                      </a:lnTo>
                      <a:lnTo>
                        <a:pt x="8" y="5"/>
                      </a:lnTo>
                      <a:lnTo>
                        <a:pt x="8" y="15"/>
                      </a:lnTo>
                      <a:lnTo>
                        <a:pt x="11" y="17"/>
                      </a:lnTo>
                      <a:lnTo>
                        <a:pt x="11" y="22"/>
                      </a:lnTo>
                      <a:lnTo>
                        <a:pt x="9" y="22"/>
                      </a:lnTo>
                      <a:lnTo>
                        <a:pt x="5" y="25"/>
                      </a:lnTo>
                      <a:lnTo>
                        <a:pt x="5" y="29"/>
                      </a:lnTo>
                      <a:lnTo>
                        <a:pt x="0" y="36"/>
                      </a:lnTo>
                      <a:lnTo>
                        <a:pt x="17" y="36"/>
                      </a:lnTo>
                      <a:lnTo>
                        <a:pt x="23" y="28"/>
                      </a:lnTo>
                    </a:path>
                  </a:pathLst>
                </a:custGeom>
                <a:solidFill>
                  <a:schemeClr val="folHlink"/>
                </a:solidFill>
                <a:ln>
                  <a:noFill/>
                </a:ln>
                <a:effectLst>
                  <a:outerShdw dist="107763" dir="2700000" algn="ctr" rotWithShape="0">
                    <a:schemeClr val="bg2"/>
                  </a:outerShdw>
                </a:effectLst>
                <a:extLst>
                  <a:ext uri="{91240B29-F687-4F45-9708-019B960494DF}">
                    <a14:hiddenLine xmlns:a14="http://schemas.microsoft.com/office/drawing/2010/main" w="76200" cap="rnd" cmpd="sng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wrap="none" lIns="93067" tIns="45717" rIns="93067" bIns="45717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78" name="Freeform 2134"/>
                <p:cNvSpPr>
                  <a:spLocks/>
                </p:cNvSpPr>
                <p:nvPr/>
              </p:nvSpPr>
              <p:spPr bwMode="auto">
                <a:xfrm>
                  <a:off x="3683" y="2135"/>
                  <a:ext cx="13" cy="13"/>
                </a:xfrm>
                <a:custGeom>
                  <a:avLst/>
                  <a:gdLst>
                    <a:gd name="T0" fmla="*/ 10 w 13"/>
                    <a:gd name="T1" fmla="*/ 4 h 13"/>
                    <a:gd name="T2" fmla="*/ 12 w 13"/>
                    <a:gd name="T3" fmla="*/ 4 h 13"/>
                    <a:gd name="T4" fmla="*/ 12 w 13"/>
                    <a:gd name="T5" fmla="*/ 0 h 13"/>
                    <a:gd name="T6" fmla="*/ 8 w 13"/>
                    <a:gd name="T7" fmla="*/ 0 h 13"/>
                    <a:gd name="T8" fmla="*/ 0 w 13"/>
                    <a:gd name="T9" fmla="*/ 8 h 13"/>
                    <a:gd name="T10" fmla="*/ 0 w 13"/>
                    <a:gd name="T11" fmla="*/ 12 h 13"/>
                    <a:gd name="T12" fmla="*/ 7 w 13"/>
                    <a:gd name="T13" fmla="*/ 12 h 13"/>
                    <a:gd name="T14" fmla="*/ 10 w 13"/>
                    <a:gd name="T15" fmla="*/ 9 h 13"/>
                    <a:gd name="T16" fmla="*/ 10 w 13"/>
                    <a:gd name="T17" fmla="*/ 4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3" h="13">
                      <a:moveTo>
                        <a:pt x="10" y="4"/>
                      </a:moveTo>
                      <a:lnTo>
                        <a:pt x="12" y="4"/>
                      </a:lnTo>
                      <a:lnTo>
                        <a:pt x="12" y="0"/>
                      </a:lnTo>
                      <a:lnTo>
                        <a:pt x="8" y="0"/>
                      </a:lnTo>
                      <a:lnTo>
                        <a:pt x="0" y="8"/>
                      </a:lnTo>
                      <a:lnTo>
                        <a:pt x="0" y="12"/>
                      </a:lnTo>
                      <a:lnTo>
                        <a:pt x="7" y="12"/>
                      </a:lnTo>
                      <a:lnTo>
                        <a:pt x="10" y="9"/>
                      </a:lnTo>
                      <a:lnTo>
                        <a:pt x="10" y="4"/>
                      </a:lnTo>
                    </a:path>
                  </a:pathLst>
                </a:custGeom>
                <a:solidFill>
                  <a:schemeClr val="folHlink"/>
                </a:solidFill>
                <a:ln>
                  <a:noFill/>
                </a:ln>
                <a:effectLst>
                  <a:outerShdw dist="107763" dir="2700000" algn="ctr" rotWithShape="0">
                    <a:schemeClr val="bg2"/>
                  </a:outerShdw>
                </a:effectLst>
                <a:extLst>
                  <a:ext uri="{91240B29-F687-4F45-9708-019B960494DF}">
                    <a14:hiddenLine xmlns:a14="http://schemas.microsoft.com/office/drawing/2010/main" w="76200" cap="rnd" cmpd="sng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wrap="none" lIns="93067" tIns="45717" rIns="93067" bIns="45717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79" name="Freeform 2135"/>
                <p:cNvSpPr>
                  <a:spLocks/>
                </p:cNvSpPr>
                <p:nvPr/>
              </p:nvSpPr>
              <p:spPr bwMode="auto">
                <a:xfrm>
                  <a:off x="3664" y="2113"/>
                  <a:ext cx="156" cy="122"/>
                </a:xfrm>
                <a:custGeom>
                  <a:avLst/>
                  <a:gdLst>
                    <a:gd name="T0" fmla="*/ 102 w 156"/>
                    <a:gd name="T1" fmla="*/ 8 h 122"/>
                    <a:gd name="T2" fmla="*/ 122 w 156"/>
                    <a:gd name="T3" fmla="*/ 11 h 122"/>
                    <a:gd name="T4" fmla="*/ 110 w 156"/>
                    <a:gd name="T5" fmla="*/ 16 h 122"/>
                    <a:gd name="T6" fmla="*/ 105 w 156"/>
                    <a:gd name="T7" fmla="*/ 23 h 122"/>
                    <a:gd name="T8" fmla="*/ 97 w 156"/>
                    <a:gd name="T9" fmla="*/ 39 h 122"/>
                    <a:gd name="T10" fmla="*/ 85 w 156"/>
                    <a:gd name="T11" fmla="*/ 41 h 122"/>
                    <a:gd name="T12" fmla="*/ 74 w 156"/>
                    <a:gd name="T13" fmla="*/ 39 h 122"/>
                    <a:gd name="T14" fmla="*/ 80 w 156"/>
                    <a:gd name="T15" fmla="*/ 31 h 122"/>
                    <a:gd name="T16" fmla="*/ 75 w 156"/>
                    <a:gd name="T17" fmla="*/ 21 h 122"/>
                    <a:gd name="T18" fmla="*/ 69 w 156"/>
                    <a:gd name="T19" fmla="*/ 39 h 122"/>
                    <a:gd name="T20" fmla="*/ 53 w 156"/>
                    <a:gd name="T21" fmla="*/ 47 h 122"/>
                    <a:gd name="T22" fmla="*/ 44 w 156"/>
                    <a:gd name="T23" fmla="*/ 53 h 122"/>
                    <a:gd name="T24" fmla="*/ 32 w 156"/>
                    <a:gd name="T25" fmla="*/ 61 h 122"/>
                    <a:gd name="T26" fmla="*/ 26 w 156"/>
                    <a:gd name="T27" fmla="*/ 80 h 122"/>
                    <a:gd name="T28" fmla="*/ 5 w 156"/>
                    <a:gd name="T29" fmla="*/ 73 h 122"/>
                    <a:gd name="T30" fmla="*/ 0 w 156"/>
                    <a:gd name="T31" fmla="*/ 88 h 122"/>
                    <a:gd name="T32" fmla="*/ 9 w 156"/>
                    <a:gd name="T33" fmla="*/ 109 h 122"/>
                    <a:gd name="T34" fmla="*/ 43 w 156"/>
                    <a:gd name="T35" fmla="*/ 86 h 122"/>
                    <a:gd name="T36" fmla="*/ 64 w 156"/>
                    <a:gd name="T37" fmla="*/ 82 h 122"/>
                    <a:gd name="T38" fmla="*/ 67 w 156"/>
                    <a:gd name="T39" fmla="*/ 90 h 122"/>
                    <a:gd name="T40" fmla="*/ 85 w 156"/>
                    <a:gd name="T41" fmla="*/ 113 h 122"/>
                    <a:gd name="T42" fmla="*/ 87 w 156"/>
                    <a:gd name="T43" fmla="*/ 106 h 122"/>
                    <a:gd name="T44" fmla="*/ 91 w 156"/>
                    <a:gd name="T45" fmla="*/ 106 h 122"/>
                    <a:gd name="T46" fmla="*/ 74 w 156"/>
                    <a:gd name="T47" fmla="*/ 85 h 122"/>
                    <a:gd name="T48" fmla="*/ 80 w 156"/>
                    <a:gd name="T49" fmla="*/ 78 h 122"/>
                    <a:gd name="T50" fmla="*/ 97 w 156"/>
                    <a:gd name="T51" fmla="*/ 100 h 122"/>
                    <a:gd name="T52" fmla="*/ 105 w 156"/>
                    <a:gd name="T53" fmla="*/ 114 h 122"/>
                    <a:gd name="T54" fmla="*/ 108 w 156"/>
                    <a:gd name="T55" fmla="*/ 121 h 122"/>
                    <a:gd name="T56" fmla="*/ 111 w 156"/>
                    <a:gd name="T57" fmla="*/ 107 h 122"/>
                    <a:gd name="T58" fmla="*/ 123 w 156"/>
                    <a:gd name="T59" fmla="*/ 102 h 122"/>
                    <a:gd name="T60" fmla="*/ 130 w 156"/>
                    <a:gd name="T61" fmla="*/ 100 h 122"/>
                    <a:gd name="T62" fmla="*/ 127 w 156"/>
                    <a:gd name="T63" fmla="*/ 89 h 122"/>
                    <a:gd name="T64" fmla="*/ 133 w 156"/>
                    <a:gd name="T65" fmla="*/ 71 h 122"/>
                    <a:gd name="T66" fmla="*/ 141 w 156"/>
                    <a:gd name="T67" fmla="*/ 73 h 122"/>
                    <a:gd name="T68" fmla="*/ 144 w 156"/>
                    <a:gd name="T69" fmla="*/ 82 h 122"/>
                    <a:gd name="T70" fmla="*/ 150 w 156"/>
                    <a:gd name="T71" fmla="*/ 77 h 122"/>
                    <a:gd name="T72" fmla="*/ 148 w 156"/>
                    <a:gd name="T73" fmla="*/ 76 h 122"/>
                    <a:gd name="T74" fmla="*/ 153 w 156"/>
                    <a:gd name="T75" fmla="*/ 64 h 122"/>
                    <a:gd name="T76" fmla="*/ 155 w 156"/>
                    <a:gd name="T77" fmla="*/ 77 h 122"/>
                    <a:gd name="T78" fmla="*/ 102 w 156"/>
                    <a:gd name="T79" fmla="*/ 0 h 1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156" h="122">
                      <a:moveTo>
                        <a:pt x="102" y="0"/>
                      </a:moveTo>
                      <a:lnTo>
                        <a:pt x="102" y="8"/>
                      </a:lnTo>
                      <a:lnTo>
                        <a:pt x="105" y="11"/>
                      </a:lnTo>
                      <a:lnTo>
                        <a:pt x="122" y="11"/>
                      </a:lnTo>
                      <a:lnTo>
                        <a:pt x="122" y="16"/>
                      </a:lnTo>
                      <a:lnTo>
                        <a:pt x="110" y="16"/>
                      </a:lnTo>
                      <a:lnTo>
                        <a:pt x="110" y="29"/>
                      </a:lnTo>
                      <a:lnTo>
                        <a:pt x="105" y="23"/>
                      </a:lnTo>
                      <a:lnTo>
                        <a:pt x="105" y="32"/>
                      </a:lnTo>
                      <a:lnTo>
                        <a:pt x="97" y="39"/>
                      </a:lnTo>
                      <a:lnTo>
                        <a:pt x="93" y="35"/>
                      </a:lnTo>
                      <a:lnTo>
                        <a:pt x="85" y="41"/>
                      </a:lnTo>
                      <a:lnTo>
                        <a:pt x="84" y="39"/>
                      </a:lnTo>
                      <a:lnTo>
                        <a:pt x="74" y="39"/>
                      </a:lnTo>
                      <a:lnTo>
                        <a:pt x="80" y="33"/>
                      </a:lnTo>
                      <a:lnTo>
                        <a:pt x="80" y="31"/>
                      </a:lnTo>
                      <a:lnTo>
                        <a:pt x="75" y="27"/>
                      </a:lnTo>
                      <a:lnTo>
                        <a:pt x="75" y="21"/>
                      </a:lnTo>
                      <a:lnTo>
                        <a:pt x="69" y="27"/>
                      </a:lnTo>
                      <a:lnTo>
                        <a:pt x="69" y="39"/>
                      </a:lnTo>
                      <a:lnTo>
                        <a:pt x="62" y="39"/>
                      </a:lnTo>
                      <a:lnTo>
                        <a:pt x="53" y="47"/>
                      </a:lnTo>
                      <a:lnTo>
                        <a:pt x="49" y="47"/>
                      </a:lnTo>
                      <a:lnTo>
                        <a:pt x="44" y="53"/>
                      </a:lnTo>
                      <a:lnTo>
                        <a:pt x="26" y="53"/>
                      </a:lnTo>
                      <a:lnTo>
                        <a:pt x="32" y="61"/>
                      </a:lnTo>
                      <a:lnTo>
                        <a:pt x="32" y="73"/>
                      </a:lnTo>
                      <a:lnTo>
                        <a:pt x="26" y="80"/>
                      </a:lnTo>
                      <a:lnTo>
                        <a:pt x="19" y="73"/>
                      </a:lnTo>
                      <a:lnTo>
                        <a:pt x="5" y="73"/>
                      </a:lnTo>
                      <a:lnTo>
                        <a:pt x="5" y="82"/>
                      </a:lnTo>
                      <a:lnTo>
                        <a:pt x="0" y="88"/>
                      </a:lnTo>
                      <a:lnTo>
                        <a:pt x="0" y="100"/>
                      </a:lnTo>
                      <a:lnTo>
                        <a:pt x="9" y="109"/>
                      </a:lnTo>
                      <a:lnTo>
                        <a:pt x="22" y="109"/>
                      </a:lnTo>
                      <a:lnTo>
                        <a:pt x="43" y="86"/>
                      </a:lnTo>
                      <a:lnTo>
                        <a:pt x="61" y="86"/>
                      </a:lnTo>
                      <a:lnTo>
                        <a:pt x="64" y="82"/>
                      </a:lnTo>
                      <a:lnTo>
                        <a:pt x="68" y="86"/>
                      </a:lnTo>
                      <a:lnTo>
                        <a:pt x="67" y="90"/>
                      </a:lnTo>
                      <a:lnTo>
                        <a:pt x="85" y="106"/>
                      </a:lnTo>
                      <a:lnTo>
                        <a:pt x="85" y="113"/>
                      </a:lnTo>
                      <a:lnTo>
                        <a:pt x="88" y="110"/>
                      </a:lnTo>
                      <a:lnTo>
                        <a:pt x="87" y="106"/>
                      </a:lnTo>
                      <a:lnTo>
                        <a:pt x="88" y="104"/>
                      </a:lnTo>
                      <a:lnTo>
                        <a:pt x="91" y="106"/>
                      </a:lnTo>
                      <a:lnTo>
                        <a:pt x="93" y="106"/>
                      </a:lnTo>
                      <a:lnTo>
                        <a:pt x="74" y="85"/>
                      </a:lnTo>
                      <a:lnTo>
                        <a:pt x="74" y="78"/>
                      </a:lnTo>
                      <a:lnTo>
                        <a:pt x="80" y="78"/>
                      </a:lnTo>
                      <a:lnTo>
                        <a:pt x="80" y="82"/>
                      </a:lnTo>
                      <a:lnTo>
                        <a:pt x="97" y="100"/>
                      </a:lnTo>
                      <a:lnTo>
                        <a:pt x="97" y="106"/>
                      </a:lnTo>
                      <a:lnTo>
                        <a:pt x="105" y="114"/>
                      </a:lnTo>
                      <a:lnTo>
                        <a:pt x="103" y="116"/>
                      </a:lnTo>
                      <a:lnTo>
                        <a:pt x="108" y="121"/>
                      </a:lnTo>
                      <a:lnTo>
                        <a:pt x="116" y="113"/>
                      </a:lnTo>
                      <a:lnTo>
                        <a:pt x="111" y="107"/>
                      </a:lnTo>
                      <a:lnTo>
                        <a:pt x="116" y="102"/>
                      </a:lnTo>
                      <a:lnTo>
                        <a:pt x="123" y="102"/>
                      </a:lnTo>
                      <a:lnTo>
                        <a:pt x="126" y="100"/>
                      </a:lnTo>
                      <a:lnTo>
                        <a:pt x="130" y="100"/>
                      </a:lnTo>
                      <a:lnTo>
                        <a:pt x="124" y="93"/>
                      </a:lnTo>
                      <a:lnTo>
                        <a:pt x="127" y="89"/>
                      </a:lnTo>
                      <a:lnTo>
                        <a:pt x="127" y="77"/>
                      </a:lnTo>
                      <a:lnTo>
                        <a:pt x="133" y="71"/>
                      </a:lnTo>
                      <a:lnTo>
                        <a:pt x="136" y="73"/>
                      </a:lnTo>
                      <a:lnTo>
                        <a:pt x="141" y="73"/>
                      </a:lnTo>
                      <a:lnTo>
                        <a:pt x="139" y="77"/>
                      </a:lnTo>
                      <a:lnTo>
                        <a:pt x="144" y="82"/>
                      </a:lnTo>
                      <a:lnTo>
                        <a:pt x="147" y="77"/>
                      </a:lnTo>
                      <a:lnTo>
                        <a:pt x="150" y="77"/>
                      </a:lnTo>
                      <a:lnTo>
                        <a:pt x="150" y="76"/>
                      </a:lnTo>
                      <a:lnTo>
                        <a:pt x="148" y="76"/>
                      </a:lnTo>
                      <a:lnTo>
                        <a:pt x="145" y="73"/>
                      </a:lnTo>
                      <a:lnTo>
                        <a:pt x="153" y="64"/>
                      </a:lnTo>
                      <a:lnTo>
                        <a:pt x="153" y="77"/>
                      </a:lnTo>
                      <a:lnTo>
                        <a:pt x="155" y="77"/>
                      </a:lnTo>
                      <a:lnTo>
                        <a:pt x="155" y="0"/>
                      </a:lnTo>
                      <a:lnTo>
                        <a:pt x="102" y="0"/>
                      </a:lnTo>
                    </a:path>
                  </a:pathLst>
                </a:custGeom>
                <a:solidFill>
                  <a:schemeClr val="folHlink"/>
                </a:solidFill>
                <a:ln>
                  <a:noFill/>
                </a:ln>
                <a:effectLst>
                  <a:outerShdw dist="107763" dir="2700000" algn="ctr" rotWithShape="0">
                    <a:schemeClr val="bg2"/>
                  </a:outerShdw>
                </a:effectLst>
                <a:extLst>
                  <a:ext uri="{91240B29-F687-4F45-9708-019B960494DF}">
                    <a14:hiddenLine xmlns:a14="http://schemas.microsoft.com/office/drawing/2010/main" w="76200" cap="rnd" cmpd="sng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wrap="none" lIns="93067" tIns="45717" rIns="93067" bIns="45717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80" name="Freeform 2136"/>
                <p:cNvSpPr>
                  <a:spLocks/>
                </p:cNvSpPr>
                <p:nvPr/>
              </p:nvSpPr>
              <p:spPr bwMode="auto">
                <a:xfrm>
                  <a:off x="3730" y="1984"/>
                  <a:ext cx="660" cy="435"/>
                </a:xfrm>
                <a:custGeom>
                  <a:avLst/>
                  <a:gdLst>
                    <a:gd name="T0" fmla="*/ 19 w 660"/>
                    <a:gd name="T1" fmla="*/ 114 h 435"/>
                    <a:gd name="T2" fmla="*/ 60 w 660"/>
                    <a:gd name="T3" fmla="*/ 76 h 435"/>
                    <a:gd name="T4" fmla="*/ 86 w 660"/>
                    <a:gd name="T5" fmla="*/ 102 h 435"/>
                    <a:gd name="T6" fmla="*/ 71 w 660"/>
                    <a:gd name="T7" fmla="*/ 101 h 435"/>
                    <a:gd name="T8" fmla="*/ 131 w 660"/>
                    <a:gd name="T9" fmla="*/ 97 h 435"/>
                    <a:gd name="T10" fmla="*/ 145 w 660"/>
                    <a:gd name="T11" fmla="*/ 62 h 435"/>
                    <a:gd name="T12" fmla="*/ 146 w 660"/>
                    <a:gd name="T13" fmla="*/ 70 h 435"/>
                    <a:gd name="T14" fmla="*/ 135 w 660"/>
                    <a:gd name="T15" fmla="*/ 97 h 435"/>
                    <a:gd name="T16" fmla="*/ 182 w 660"/>
                    <a:gd name="T17" fmla="*/ 75 h 435"/>
                    <a:gd name="T18" fmla="*/ 279 w 660"/>
                    <a:gd name="T19" fmla="*/ 13 h 435"/>
                    <a:gd name="T20" fmla="*/ 348 w 660"/>
                    <a:gd name="T21" fmla="*/ 16 h 435"/>
                    <a:gd name="T22" fmla="*/ 425 w 660"/>
                    <a:gd name="T23" fmla="*/ 8 h 435"/>
                    <a:gd name="T24" fmla="*/ 509 w 660"/>
                    <a:gd name="T25" fmla="*/ 40 h 435"/>
                    <a:gd name="T26" fmla="*/ 606 w 660"/>
                    <a:gd name="T27" fmla="*/ 51 h 435"/>
                    <a:gd name="T28" fmla="*/ 654 w 660"/>
                    <a:gd name="T29" fmla="*/ 88 h 435"/>
                    <a:gd name="T30" fmla="*/ 617 w 660"/>
                    <a:gd name="T31" fmla="*/ 116 h 435"/>
                    <a:gd name="T32" fmla="*/ 597 w 660"/>
                    <a:gd name="T33" fmla="*/ 152 h 435"/>
                    <a:gd name="T34" fmla="*/ 572 w 660"/>
                    <a:gd name="T35" fmla="*/ 154 h 435"/>
                    <a:gd name="T36" fmla="*/ 580 w 660"/>
                    <a:gd name="T37" fmla="*/ 104 h 435"/>
                    <a:gd name="T38" fmla="*/ 549 w 660"/>
                    <a:gd name="T39" fmla="*/ 131 h 435"/>
                    <a:gd name="T40" fmla="*/ 526 w 660"/>
                    <a:gd name="T41" fmla="*/ 154 h 435"/>
                    <a:gd name="T42" fmla="*/ 534 w 660"/>
                    <a:gd name="T43" fmla="*/ 180 h 435"/>
                    <a:gd name="T44" fmla="*/ 507 w 660"/>
                    <a:gd name="T45" fmla="*/ 218 h 435"/>
                    <a:gd name="T46" fmla="*/ 511 w 660"/>
                    <a:gd name="T47" fmla="*/ 248 h 435"/>
                    <a:gd name="T48" fmla="*/ 508 w 660"/>
                    <a:gd name="T49" fmla="*/ 233 h 435"/>
                    <a:gd name="T50" fmla="*/ 483 w 660"/>
                    <a:gd name="T51" fmla="*/ 235 h 435"/>
                    <a:gd name="T52" fmla="*/ 502 w 660"/>
                    <a:gd name="T53" fmla="*/ 281 h 435"/>
                    <a:gd name="T54" fmla="*/ 455 w 660"/>
                    <a:gd name="T55" fmla="*/ 333 h 435"/>
                    <a:gd name="T56" fmla="*/ 442 w 660"/>
                    <a:gd name="T57" fmla="*/ 347 h 435"/>
                    <a:gd name="T58" fmla="*/ 426 w 660"/>
                    <a:gd name="T59" fmla="*/ 399 h 435"/>
                    <a:gd name="T60" fmla="*/ 403 w 660"/>
                    <a:gd name="T61" fmla="*/ 400 h 435"/>
                    <a:gd name="T62" fmla="*/ 431 w 660"/>
                    <a:gd name="T63" fmla="*/ 434 h 435"/>
                    <a:gd name="T64" fmla="*/ 384 w 660"/>
                    <a:gd name="T65" fmla="*/ 354 h 435"/>
                    <a:gd name="T66" fmla="*/ 330 w 660"/>
                    <a:gd name="T67" fmla="*/ 337 h 435"/>
                    <a:gd name="T68" fmla="*/ 305 w 660"/>
                    <a:gd name="T69" fmla="*/ 390 h 435"/>
                    <a:gd name="T70" fmla="*/ 285 w 660"/>
                    <a:gd name="T71" fmla="*/ 417 h 435"/>
                    <a:gd name="T72" fmla="*/ 252 w 660"/>
                    <a:gd name="T73" fmla="*/ 334 h 435"/>
                    <a:gd name="T74" fmla="*/ 226 w 660"/>
                    <a:gd name="T75" fmla="*/ 343 h 435"/>
                    <a:gd name="T76" fmla="*/ 204 w 660"/>
                    <a:gd name="T77" fmla="*/ 308 h 435"/>
                    <a:gd name="T78" fmla="*/ 135 w 660"/>
                    <a:gd name="T79" fmla="*/ 288 h 435"/>
                    <a:gd name="T80" fmla="*/ 159 w 660"/>
                    <a:gd name="T81" fmla="*/ 326 h 435"/>
                    <a:gd name="T82" fmla="*/ 142 w 660"/>
                    <a:gd name="T83" fmla="*/ 350 h 435"/>
                    <a:gd name="T84" fmla="*/ 115 w 660"/>
                    <a:gd name="T85" fmla="*/ 342 h 435"/>
                    <a:gd name="T86" fmla="*/ 72 w 660"/>
                    <a:gd name="T87" fmla="*/ 280 h 435"/>
                    <a:gd name="T88" fmla="*/ 90 w 660"/>
                    <a:gd name="T89" fmla="*/ 244 h 435"/>
                    <a:gd name="T90" fmla="*/ 101 w 660"/>
                    <a:gd name="T91" fmla="*/ 218 h 435"/>
                    <a:gd name="T92" fmla="*/ 90 w 660"/>
                    <a:gd name="T93" fmla="*/ 128 h 435"/>
                    <a:gd name="T94" fmla="*/ 52 w 660"/>
                    <a:gd name="T95" fmla="*/ 109 h 435"/>
                    <a:gd name="T96" fmla="*/ 33 w 660"/>
                    <a:gd name="T97" fmla="*/ 119 h 435"/>
                    <a:gd name="T98" fmla="*/ 0 w 660"/>
                    <a:gd name="T99" fmla="*/ 128 h 4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660" h="435">
                      <a:moveTo>
                        <a:pt x="0" y="128"/>
                      </a:moveTo>
                      <a:lnTo>
                        <a:pt x="19" y="114"/>
                      </a:lnTo>
                      <a:lnTo>
                        <a:pt x="38" y="88"/>
                      </a:lnTo>
                      <a:lnTo>
                        <a:pt x="60" y="76"/>
                      </a:lnTo>
                      <a:lnTo>
                        <a:pt x="83" y="91"/>
                      </a:lnTo>
                      <a:lnTo>
                        <a:pt x="86" y="102"/>
                      </a:lnTo>
                      <a:lnTo>
                        <a:pt x="81" y="102"/>
                      </a:lnTo>
                      <a:lnTo>
                        <a:pt x="71" y="101"/>
                      </a:lnTo>
                      <a:lnTo>
                        <a:pt x="83" y="114"/>
                      </a:lnTo>
                      <a:lnTo>
                        <a:pt x="131" y="97"/>
                      </a:lnTo>
                      <a:lnTo>
                        <a:pt x="125" y="84"/>
                      </a:lnTo>
                      <a:lnTo>
                        <a:pt x="145" y="62"/>
                      </a:lnTo>
                      <a:lnTo>
                        <a:pt x="159" y="63"/>
                      </a:lnTo>
                      <a:lnTo>
                        <a:pt x="146" y="70"/>
                      </a:lnTo>
                      <a:lnTo>
                        <a:pt x="135" y="87"/>
                      </a:lnTo>
                      <a:lnTo>
                        <a:pt x="135" y="97"/>
                      </a:lnTo>
                      <a:lnTo>
                        <a:pt x="154" y="109"/>
                      </a:lnTo>
                      <a:lnTo>
                        <a:pt x="182" y="75"/>
                      </a:lnTo>
                      <a:lnTo>
                        <a:pt x="279" y="35"/>
                      </a:lnTo>
                      <a:lnTo>
                        <a:pt x="279" y="13"/>
                      </a:lnTo>
                      <a:lnTo>
                        <a:pt x="323" y="4"/>
                      </a:lnTo>
                      <a:lnTo>
                        <a:pt x="348" y="16"/>
                      </a:lnTo>
                      <a:lnTo>
                        <a:pt x="406" y="0"/>
                      </a:lnTo>
                      <a:lnTo>
                        <a:pt x="425" y="8"/>
                      </a:lnTo>
                      <a:lnTo>
                        <a:pt x="464" y="48"/>
                      </a:lnTo>
                      <a:lnTo>
                        <a:pt x="509" y="40"/>
                      </a:lnTo>
                      <a:lnTo>
                        <a:pt x="537" y="54"/>
                      </a:lnTo>
                      <a:lnTo>
                        <a:pt x="606" y="51"/>
                      </a:lnTo>
                      <a:lnTo>
                        <a:pt x="659" y="67"/>
                      </a:lnTo>
                      <a:lnTo>
                        <a:pt x="654" y="88"/>
                      </a:lnTo>
                      <a:lnTo>
                        <a:pt x="609" y="102"/>
                      </a:lnTo>
                      <a:lnTo>
                        <a:pt x="617" y="116"/>
                      </a:lnTo>
                      <a:lnTo>
                        <a:pt x="598" y="124"/>
                      </a:lnTo>
                      <a:lnTo>
                        <a:pt x="597" y="152"/>
                      </a:lnTo>
                      <a:lnTo>
                        <a:pt x="580" y="172"/>
                      </a:lnTo>
                      <a:lnTo>
                        <a:pt x="572" y="154"/>
                      </a:lnTo>
                      <a:lnTo>
                        <a:pt x="582" y="138"/>
                      </a:lnTo>
                      <a:lnTo>
                        <a:pt x="580" y="104"/>
                      </a:lnTo>
                      <a:lnTo>
                        <a:pt x="563" y="121"/>
                      </a:lnTo>
                      <a:lnTo>
                        <a:pt x="549" y="131"/>
                      </a:lnTo>
                      <a:lnTo>
                        <a:pt x="535" y="116"/>
                      </a:lnTo>
                      <a:lnTo>
                        <a:pt x="526" y="154"/>
                      </a:lnTo>
                      <a:lnTo>
                        <a:pt x="536" y="154"/>
                      </a:lnTo>
                      <a:lnTo>
                        <a:pt x="534" y="180"/>
                      </a:lnTo>
                      <a:lnTo>
                        <a:pt x="522" y="207"/>
                      </a:lnTo>
                      <a:lnTo>
                        <a:pt x="507" y="218"/>
                      </a:lnTo>
                      <a:lnTo>
                        <a:pt x="519" y="236"/>
                      </a:lnTo>
                      <a:lnTo>
                        <a:pt x="511" y="248"/>
                      </a:lnTo>
                      <a:lnTo>
                        <a:pt x="508" y="237"/>
                      </a:lnTo>
                      <a:lnTo>
                        <a:pt x="508" y="233"/>
                      </a:lnTo>
                      <a:lnTo>
                        <a:pt x="498" y="227"/>
                      </a:lnTo>
                      <a:lnTo>
                        <a:pt x="483" y="235"/>
                      </a:lnTo>
                      <a:lnTo>
                        <a:pt x="497" y="265"/>
                      </a:lnTo>
                      <a:lnTo>
                        <a:pt x="502" y="281"/>
                      </a:lnTo>
                      <a:lnTo>
                        <a:pt x="485" y="322"/>
                      </a:lnTo>
                      <a:lnTo>
                        <a:pt x="455" y="333"/>
                      </a:lnTo>
                      <a:lnTo>
                        <a:pt x="430" y="331"/>
                      </a:lnTo>
                      <a:lnTo>
                        <a:pt x="442" y="347"/>
                      </a:lnTo>
                      <a:lnTo>
                        <a:pt x="443" y="371"/>
                      </a:lnTo>
                      <a:lnTo>
                        <a:pt x="426" y="399"/>
                      </a:lnTo>
                      <a:lnTo>
                        <a:pt x="406" y="384"/>
                      </a:lnTo>
                      <a:lnTo>
                        <a:pt x="403" y="400"/>
                      </a:lnTo>
                      <a:lnTo>
                        <a:pt x="418" y="414"/>
                      </a:lnTo>
                      <a:lnTo>
                        <a:pt x="431" y="434"/>
                      </a:lnTo>
                      <a:lnTo>
                        <a:pt x="409" y="422"/>
                      </a:lnTo>
                      <a:lnTo>
                        <a:pt x="384" y="354"/>
                      </a:lnTo>
                      <a:lnTo>
                        <a:pt x="353" y="335"/>
                      </a:lnTo>
                      <a:lnTo>
                        <a:pt x="330" y="337"/>
                      </a:lnTo>
                      <a:lnTo>
                        <a:pt x="301" y="376"/>
                      </a:lnTo>
                      <a:lnTo>
                        <a:pt x="305" y="390"/>
                      </a:lnTo>
                      <a:lnTo>
                        <a:pt x="295" y="417"/>
                      </a:lnTo>
                      <a:lnTo>
                        <a:pt x="285" y="417"/>
                      </a:lnTo>
                      <a:lnTo>
                        <a:pt x="252" y="359"/>
                      </a:lnTo>
                      <a:lnTo>
                        <a:pt x="252" y="334"/>
                      </a:lnTo>
                      <a:lnTo>
                        <a:pt x="245" y="343"/>
                      </a:lnTo>
                      <a:lnTo>
                        <a:pt x="226" y="343"/>
                      </a:lnTo>
                      <a:lnTo>
                        <a:pt x="233" y="328"/>
                      </a:lnTo>
                      <a:lnTo>
                        <a:pt x="204" y="308"/>
                      </a:lnTo>
                      <a:lnTo>
                        <a:pt x="167" y="308"/>
                      </a:lnTo>
                      <a:lnTo>
                        <a:pt x="135" y="288"/>
                      </a:lnTo>
                      <a:lnTo>
                        <a:pt x="133" y="308"/>
                      </a:lnTo>
                      <a:lnTo>
                        <a:pt x="159" y="326"/>
                      </a:lnTo>
                      <a:lnTo>
                        <a:pt x="168" y="326"/>
                      </a:lnTo>
                      <a:lnTo>
                        <a:pt x="142" y="350"/>
                      </a:lnTo>
                      <a:lnTo>
                        <a:pt x="115" y="356"/>
                      </a:lnTo>
                      <a:lnTo>
                        <a:pt x="115" y="342"/>
                      </a:lnTo>
                      <a:lnTo>
                        <a:pt x="77" y="293"/>
                      </a:lnTo>
                      <a:lnTo>
                        <a:pt x="72" y="280"/>
                      </a:lnTo>
                      <a:lnTo>
                        <a:pt x="93" y="264"/>
                      </a:lnTo>
                      <a:lnTo>
                        <a:pt x="90" y="244"/>
                      </a:lnTo>
                      <a:lnTo>
                        <a:pt x="90" y="222"/>
                      </a:lnTo>
                      <a:lnTo>
                        <a:pt x="101" y="218"/>
                      </a:lnTo>
                      <a:lnTo>
                        <a:pt x="90" y="207"/>
                      </a:lnTo>
                      <a:lnTo>
                        <a:pt x="90" y="128"/>
                      </a:lnTo>
                      <a:lnTo>
                        <a:pt x="37" y="128"/>
                      </a:lnTo>
                      <a:lnTo>
                        <a:pt x="52" y="109"/>
                      </a:lnTo>
                      <a:lnTo>
                        <a:pt x="51" y="102"/>
                      </a:lnTo>
                      <a:lnTo>
                        <a:pt x="33" y="119"/>
                      </a:lnTo>
                      <a:lnTo>
                        <a:pt x="27" y="128"/>
                      </a:lnTo>
                      <a:lnTo>
                        <a:pt x="0" y="128"/>
                      </a:lnTo>
                    </a:path>
                  </a:pathLst>
                </a:custGeom>
                <a:solidFill>
                  <a:schemeClr val="folHlink"/>
                </a:solidFill>
                <a:ln>
                  <a:noFill/>
                </a:ln>
                <a:effectLst>
                  <a:outerShdw dist="107763" dir="2700000" algn="ctr" rotWithShape="0">
                    <a:schemeClr val="bg2"/>
                  </a:outerShdw>
                </a:effectLst>
                <a:extLst>
                  <a:ext uri="{91240B29-F687-4F45-9708-019B960494DF}">
                    <a14:hiddenLine xmlns:a14="http://schemas.microsoft.com/office/drawing/2010/main" w="76200" cap="rnd" cmpd="sng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wrap="none" lIns="93067" tIns="45717" rIns="93067" bIns="45717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81" name="Freeform 2137"/>
                <p:cNvSpPr>
                  <a:spLocks/>
                </p:cNvSpPr>
                <p:nvPr/>
              </p:nvSpPr>
              <p:spPr bwMode="auto">
                <a:xfrm>
                  <a:off x="4252" y="2162"/>
                  <a:ext cx="57" cy="88"/>
                </a:xfrm>
                <a:custGeom>
                  <a:avLst/>
                  <a:gdLst>
                    <a:gd name="T0" fmla="*/ 38 w 57"/>
                    <a:gd name="T1" fmla="*/ 0 h 88"/>
                    <a:gd name="T2" fmla="*/ 38 w 57"/>
                    <a:gd name="T3" fmla="*/ 11 h 88"/>
                    <a:gd name="T4" fmla="*/ 33 w 57"/>
                    <a:gd name="T5" fmla="*/ 18 h 88"/>
                    <a:gd name="T6" fmla="*/ 34 w 57"/>
                    <a:gd name="T7" fmla="*/ 30 h 88"/>
                    <a:gd name="T8" fmla="*/ 29 w 57"/>
                    <a:gd name="T9" fmla="*/ 46 h 88"/>
                    <a:gd name="T10" fmla="*/ 19 w 57"/>
                    <a:gd name="T11" fmla="*/ 60 h 88"/>
                    <a:gd name="T12" fmla="*/ 4 w 57"/>
                    <a:gd name="T13" fmla="*/ 70 h 88"/>
                    <a:gd name="T14" fmla="*/ 0 w 57"/>
                    <a:gd name="T15" fmla="*/ 86 h 88"/>
                    <a:gd name="T16" fmla="*/ 6 w 57"/>
                    <a:gd name="T17" fmla="*/ 87 h 88"/>
                    <a:gd name="T18" fmla="*/ 6 w 57"/>
                    <a:gd name="T19" fmla="*/ 72 h 88"/>
                    <a:gd name="T20" fmla="*/ 26 w 57"/>
                    <a:gd name="T21" fmla="*/ 71 h 88"/>
                    <a:gd name="T22" fmla="*/ 42 w 57"/>
                    <a:gd name="T23" fmla="*/ 61 h 88"/>
                    <a:gd name="T24" fmla="*/ 42 w 57"/>
                    <a:gd name="T25" fmla="*/ 40 h 88"/>
                    <a:gd name="T26" fmla="*/ 46 w 57"/>
                    <a:gd name="T27" fmla="*/ 33 h 88"/>
                    <a:gd name="T28" fmla="*/ 38 w 57"/>
                    <a:gd name="T29" fmla="*/ 19 h 88"/>
                    <a:gd name="T30" fmla="*/ 49 w 57"/>
                    <a:gd name="T31" fmla="*/ 15 h 88"/>
                    <a:gd name="T32" fmla="*/ 56 w 57"/>
                    <a:gd name="T33" fmla="*/ 4 h 88"/>
                    <a:gd name="T34" fmla="*/ 42 w 57"/>
                    <a:gd name="T35" fmla="*/ 6 h 88"/>
                    <a:gd name="T36" fmla="*/ 38 w 57"/>
                    <a:gd name="T37" fmla="*/ 0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57" h="88">
                      <a:moveTo>
                        <a:pt x="38" y="0"/>
                      </a:moveTo>
                      <a:lnTo>
                        <a:pt x="38" y="11"/>
                      </a:lnTo>
                      <a:lnTo>
                        <a:pt x="33" y="18"/>
                      </a:lnTo>
                      <a:lnTo>
                        <a:pt x="34" y="30"/>
                      </a:lnTo>
                      <a:lnTo>
                        <a:pt x="29" y="46"/>
                      </a:lnTo>
                      <a:lnTo>
                        <a:pt x="19" y="60"/>
                      </a:lnTo>
                      <a:lnTo>
                        <a:pt x="4" y="70"/>
                      </a:lnTo>
                      <a:lnTo>
                        <a:pt x="0" y="86"/>
                      </a:lnTo>
                      <a:lnTo>
                        <a:pt x="6" y="87"/>
                      </a:lnTo>
                      <a:lnTo>
                        <a:pt x="6" y="72"/>
                      </a:lnTo>
                      <a:lnTo>
                        <a:pt x="26" y="71"/>
                      </a:lnTo>
                      <a:lnTo>
                        <a:pt x="42" y="61"/>
                      </a:lnTo>
                      <a:lnTo>
                        <a:pt x="42" y="40"/>
                      </a:lnTo>
                      <a:lnTo>
                        <a:pt x="46" y="33"/>
                      </a:lnTo>
                      <a:lnTo>
                        <a:pt x="38" y="19"/>
                      </a:lnTo>
                      <a:lnTo>
                        <a:pt x="49" y="15"/>
                      </a:lnTo>
                      <a:lnTo>
                        <a:pt x="56" y="4"/>
                      </a:lnTo>
                      <a:lnTo>
                        <a:pt x="42" y="6"/>
                      </a:lnTo>
                      <a:lnTo>
                        <a:pt x="38" y="0"/>
                      </a:lnTo>
                    </a:path>
                  </a:pathLst>
                </a:custGeom>
                <a:solidFill>
                  <a:schemeClr val="folHlink"/>
                </a:solidFill>
                <a:ln>
                  <a:noFill/>
                </a:ln>
                <a:effectLst>
                  <a:outerShdw dist="107763" dir="2700000" algn="ctr" rotWithShape="0">
                    <a:schemeClr val="bg2"/>
                  </a:outerShdw>
                </a:effectLst>
                <a:extLst>
                  <a:ext uri="{91240B29-F687-4F45-9708-019B960494DF}">
                    <a14:hiddenLine xmlns:a14="http://schemas.microsoft.com/office/drawing/2010/main" w="76200" cap="rnd" cmpd="sng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wrap="none" lIns="93067" tIns="45717" rIns="93067" bIns="45717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82" name="Freeform 2138"/>
                <p:cNvSpPr>
                  <a:spLocks/>
                </p:cNvSpPr>
                <p:nvPr/>
              </p:nvSpPr>
              <p:spPr bwMode="auto">
                <a:xfrm>
                  <a:off x="4036" y="2398"/>
                  <a:ext cx="11" cy="21"/>
                </a:xfrm>
                <a:custGeom>
                  <a:avLst/>
                  <a:gdLst>
                    <a:gd name="T0" fmla="*/ 5 w 11"/>
                    <a:gd name="T1" fmla="*/ 0 h 21"/>
                    <a:gd name="T2" fmla="*/ 0 w 11"/>
                    <a:gd name="T3" fmla="*/ 9 h 21"/>
                    <a:gd name="T4" fmla="*/ 3 w 11"/>
                    <a:gd name="T5" fmla="*/ 20 h 21"/>
                    <a:gd name="T6" fmla="*/ 10 w 11"/>
                    <a:gd name="T7" fmla="*/ 12 h 21"/>
                    <a:gd name="T8" fmla="*/ 5 w 11"/>
                    <a:gd name="T9" fmla="*/ 0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" h="21">
                      <a:moveTo>
                        <a:pt x="5" y="0"/>
                      </a:moveTo>
                      <a:lnTo>
                        <a:pt x="0" y="9"/>
                      </a:lnTo>
                      <a:lnTo>
                        <a:pt x="3" y="20"/>
                      </a:lnTo>
                      <a:lnTo>
                        <a:pt x="10" y="12"/>
                      </a:lnTo>
                      <a:lnTo>
                        <a:pt x="5" y="0"/>
                      </a:lnTo>
                    </a:path>
                  </a:pathLst>
                </a:custGeom>
                <a:solidFill>
                  <a:schemeClr val="folHlink"/>
                </a:solidFill>
                <a:ln>
                  <a:noFill/>
                </a:ln>
                <a:effectLst>
                  <a:outerShdw dist="107763" dir="2700000" algn="ctr" rotWithShape="0">
                    <a:schemeClr val="bg2"/>
                  </a:outerShdw>
                </a:effectLst>
                <a:extLst>
                  <a:ext uri="{91240B29-F687-4F45-9708-019B960494DF}">
                    <a14:hiddenLine xmlns:a14="http://schemas.microsoft.com/office/drawing/2010/main" w="76200" cap="rnd" cmpd="sng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wrap="none" lIns="93067" tIns="45717" rIns="93067" bIns="45717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83" name="Freeform 2139"/>
                <p:cNvSpPr>
                  <a:spLocks/>
                </p:cNvSpPr>
                <p:nvPr/>
              </p:nvSpPr>
              <p:spPr bwMode="auto">
                <a:xfrm>
                  <a:off x="4123" y="2419"/>
                  <a:ext cx="133" cy="54"/>
                </a:xfrm>
                <a:custGeom>
                  <a:avLst/>
                  <a:gdLst>
                    <a:gd name="T0" fmla="*/ 0 w 133"/>
                    <a:gd name="T1" fmla="*/ 0 h 54"/>
                    <a:gd name="T2" fmla="*/ 20 w 133"/>
                    <a:gd name="T3" fmla="*/ 4 h 54"/>
                    <a:gd name="T4" fmla="*/ 50 w 133"/>
                    <a:gd name="T5" fmla="*/ 24 h 54"/>
                    <a:gd name="T6" fmla="*/ 45 w 133"/>
                    <a:gd name="T7" fmla="*/ 34 h 54"/>
                    <a:gd name="T8" fmla="*/ 70 w 133"/>
                    <a:gd name="T9" fmla="*/ 44 h 54"/>
                    <a:gd name="T10" fmla="*/ 132 w 133"/>
                    <a:gd name="T11" fmla="*/ 44 h 54"/>
                    <a:gd name="T12" fmla="*/ 64 w 133"/>
                    <a:gd name="T13" fmla="*/ 53 h 54"/>
                    <a:gd name="T14" fmla="*/ 45 w 133"/>
                    <a:gd name="T15" fmla="*/ 34 h 54"/>
                    <a:gd name="T16" fmla="*/ 28 w 133"/>
                    <a:gd name="T17" fmla="*/ 31 h 54"/>
                    <a:gd name="T18" fmla="*/ 0 w 133"/>
                    <a:gd name="T19" fmla="*/ 0 h 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33" h="54">
                      <a:moveTo>
                        <a:pt x="0" y="0"/>
                      </a:moveTo>
                      <a:lnTo>
                        <a:pt x="20" y="4"/>
                      </a:lnTo>
                      <a:lnTo>
                        <a:pt x="50" y="24"/>
                      </a:lnTo>
                      <a:lnTo>
                        <a:pt x="45" y="34"/>
                      </a:lnTo>
                      <a:lnTo>
                        <a:pt x="70" y="44"/>
                      </a:lnTo>
                      <a:lnTo>
                        <a:pt x="132" y="44"/>
                      </a:lnTo>
                      <a:lnTo>
                        <a:pt x="64" y="53"/>
                      </a:lnTo>
                      <a:lnTo>
                        <a:pt x="45" y="34"/>
                      </a:lnTo>
                      <a:lnTo>
                        <a:pt x="28" y="31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chemeClr val="folHlink"/>
                </a:solidFill>
                <a:ln>
                  <a:noFill/>
                </a:ln>
                <a:effectLst>
                  <a:outerShdw dist="107763" dir="2700000" algn="ctr" rotWithShape="0">
                    <a:schemeClr val="bg2"/>
                  </a:outerShdw>
                </a:effectLst>
                <a:extLst>
                  <a:ext uri="{91240B29-F687-4F45-9708-019B960494DF}">
                    <a14:hiddenLine xmlns:a14="http://schemas.microsoft.com/office/drawing/2010/main" w="76200" cap="rnd" cmpd="sng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wrap="none" lIns="93067" tIns="45717" rIns="93067" bIns="45717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84" name="Freeform 2140"/>
                <p:cNvSpPr>
                  <a:spLocks/>
                </p:cNvSpPr>
                <p:nvPr/>
              </p:nvSpPr>
              <p:spPr bwMode="auto">
                <a:xfrm>
                  <a:off x="4229" y="2462"/>
                  <a:ext cx="144" cy="127"/>
                </a:xfrm>
                <a:custGeom>
                  <a:avLst/>
                  <a:gdLst>
                    <a:gd name="T0" fmla="*/ 115 w 144"/>
                    <a:gd name="T1" fmla="*/ 124 h 127"/>
                    <a:gd name="T2" fmla="*/ 109 w 144"/>
                    <a:gd name="T3" fmla="*/ 122 h 127"/>
                    <a:gd name="T4" fmla="*/ 94 w 144"/>
                    <a:gd name="T5" fmla="*/ 107 h 127"/>
                    <a:gd name="T6" fmla="*/ 79 w 144"/>
                    <a:gd name="T7" fmla="*/ 104 h 127"/>
                    <a:gd name="T8" fmla="*/ 76 w 144"/>
                    <a:gd name="T9" fmla="*/ 96 h 127"/>
                    <a:gd name="T10" fmla="*/ 67 w 144"/>
                    <a:gd name="T11" fmla="*/ 89 h 127"/>
                    <a:gd name="T12" fmla="*/ 53 w 144"/>
                    <a:gd name="T13" fmla="*/ 89 h 127"/>
                    <a:gd name="T14" fmla="*/ 38 w 144"/>
                    <a:gd name="T15" fmla="*/ 94 h 127"/>
                    <a:gd name="T16" fmla="*/ 25 w 144"/>
                    <a:gd name="T17" fmla="*/ 97 h 127"/>
                    <a:gd name="T18" fmla="*/ 9 w 144"/>
                    <a:gd name="T19" fmla="*/ 97 h 127"/>
                    <a:gd name="T20" fmla="*/ 8 w 144"/>
                    <a:gd name="T21" fmla="*/ 87 h 127"/>
                    <a:gd name="T22" fmla="*/ 3 w 144"/>
                    <a:gd name="T23" fmla="*/ 72 h 127"/>
                    <a:gd name="T24" fmla="*/ 2 w 144"/>
                    <a:gd name="T25" fmla="*/ 65 h 127"/>
                    <a:gd name="T26" fmla="*/ 2 w 144"/>
                    <a:gd name="T27" fmla="*/ 45 h 127"/>
                    <a:gd name="T28" fmla="*/ 27 w 144"/>
                    <a:gd name="T29" fmla="*/ 35 h 127"/>
                    <a:gd name="T30" fmla="*/ 29 w 144"/>
                    <a:gd name="T31" fmla="*/ 23 h 127"/>
                    <a:gd name="T32" fmla="*/ 35 w 144"/>
                    <a:gd name="T33" fmla="*/ 25 h 127"/>
                    <a:gd name="T34" fmla="*/ 47 w 144"/>
                    <a:gd name="T35" fmla="*/ 13 h 127"/>
                    <a:gd name="T36" fmla="*/ 59 w 144"/>
                    <a:gd name="T37" fmla="*/ 14 h 127"/>
                    <a:gd name="T38" fmla="*/ 68 w 144"/>
                    <a:gd name="T39" fmla="*/ 6 h 127"/>
                    <a:gd name="T40" fmla="*/ 76 w 144"/>
                    <a:gd name="T41" fmla="*/ 4 h 127"/>
                    <a:gd name="T42" fmla="*/ 88 w 144"/>
                    <a:gd name="T43" fmla="*/ 20 h 127"/>
                    <a:gd name="T44" fmla="*/ 99 w 144"/>
                    <a:gd name="T45" fmla="*/ 25 h 127"/>
                    <a:gd name="T46" fmla="*/ 100 w 144"/>
                    <a:gd name="T47" fmla="*/ 9 h 127"/>
                    <a:gd name="T48" fmla="*/ 105 w 144"/>
                    <a:gd name="T49" fmla="*/ 0 h 127"/>
                    <a:gd name="T50" fmla="*/ 112 w 144"/>
                    <a:gd name="T51" fmla="*/ 13 h 127"/>
                    <a:gd name="T52" fmla="*/ 119 w 144"/>
                    <a:gd name="T53" fmla="*/ 35 h 127"/>
                    <a:gd name="T54" fmla="*/ 133 w 144"/>
                    <a:gd name="T55" fmla="*/ 47 h 127"/>
                    <a:gd name="T56" fmla="*/ 141 w 144"/>
                    <a:gd name="T57" fmla="*/ 58 h 127"/>
                    <a:gd name="T58" fmla="*/ 143 w 144"/>
                    <a:gd name="T59" fmla="*/ 76 h 127"/>
                    <a:gd name="T60" fmla="*/ 135 w 144"/>
                    <a:gd name="T61" fmla="*/ 97 h 127"/>
                    <a:gd name="T62" fmla="*/ 132 w 144"/>
                    <a:gd name="T63" fmla="*/ 116 h 127"/>
                    <a:gd name="T64" fmla="*/ 119 w 144"/>
                    <a:gd name="T65" fmla="*/ 123 h 1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144" h="127">
                      <a:moveTo>
                        <a:pt x="119" y="123"/>
                      </a:moveTo>
                      <a:lnTo>
                        <a:pt x="115" y="124"/>
                      </a:lnTo>
                      <a:lnTo>
                        <a:pt x="112" y="126"/>
                      </a:lnTo>
                      <a:lnTo>
                        <a:pt x="109" y="122"/>
                      </a:lnTo>
                      <a:lnTo>
                        <a:pt x="96" y="116"/>
                      </a:lnTo>
                      <a:lnTo>
                        <a:pt x="94" y="107"/>
                      </a:lnTo>
                      <a:lnTo>
                        <a:pt x="90" y="104"/>
                      </a:lnTo>
                      <a:lnTo>
                        <a:pt x="79" y="104"/>
                      </a:lnTo>
                      <a:lnTo>
                        <a:pt x="79" y="98"/>
                      </a:lnTo>
                      <a:lnTo>
                        <a:pt x="76" y="96"/>
                      </a:lnTo>
                      <a:lnTo>
                        <a:pt x="75" y="90"/>
                      </a:lnTo>
                      <a:lnTo>
                        <a:pt x="67" y="89"/>
                      </a:lnTo>
                      <a:lnTo>
                        <a:pt x="59" y="87"/>
                      </a:lnTo>
                      <a:lnTo>
                        <a:pt x="53" y="89"/>
                      </a:lnTo>
                      <a:lnTo>
                        <a:pt x="53" y="90"/>
                      </a:lnTo>
                      <a:lnTo>
                        <a:pt x="38" y="94"/>
                      </a:lnTo>
                      <a:lnTo>
                        <a:pt x="38" y="97"/>
                      </a:lnTo>
                      <a:lnTo>
                        <a:pt x="25" y="97"/>
                      </a:lnTo>
                      <a:lnTo>
                        <a:pt x="17" y="101"/>
                      </a:lnTo>
                      <a:lnTo>
                        <a:pt x="9" y="97"/>
                      </a:lnTo>
                      <a:lnTo>
                        <a:pt x="8" y="96"/>
                      </a:lnTo>
                      <a:lnTo>
                        <a:pt x="8" y="87"/>
                      </a:lnTo>
                      <a:lnTo>
                        <a:pt x="6" y="80"/>
                      </a:lnTo>
                      <a:lnTo>
                        <a:pt x="3" y="72"/>
                      </a:lnTo>
                      <a:lnTo>
                        <a:pt x="5" y="67"/>
                      </a:lnTo>
                      <a:lnTo>
                        <a:pt x="2" y="65"/>
                      </a:lnTo>
                      <a:lnTo>
                        <a:pt x="0" y="54"/>
                      </a:lnTo>
                      <a:lnTo>
                        <a:pt x="2" y="45"/>
                      </a:lnTo>
                      <a:lnTo>
                        <a:pt x="10" y="39"/>
                      </a:lnTo>
                      <a:lnTo>
                        <a:pt x="27" y="35"/>
                      </a:lnTo>
                      <a:lnTo>
                        <a:pt x="31" y="29"/>
                      </a:lnTo>
                      <a:lnTo>
                        <a:pt x="29" y="23"/>
                      </a:lnTo>
                      <a:lnTo>
                        <a:pt x="34" y="22"/>
                      </a:lnTo>
                      <a:lnTo>
                        <a:pt x="35" y="25"/>
                      </a:lnTo>
                      <a:lnTo>
                        <a:pt x="37" y="20"/>
                      </a:lnTo>
                      <a:lnTo>
                        <a:pt x="47" y="13"/>
                      </a:lnTo>
                      <a:lnTo>
                        <a:pt x="53" y="16"/>
                      </a:lnTo>
                      <a:lnTo>
                        <a:pt x="59" y="14"/>
                      </a:lnTo>
                      <a:lnTo>
                        <a:pt x="62" y="7"/>
                      </a:lnTo>
                      <a:lnTo>
                        <a:pt x="68" y="6"/>
                      </a:lnTo>
                      <a:lnTo>
                        <a:pt x="67" y="1"/>
                      </a:lnTo>
                      <a:lnTo>
                        <a:pt x="76" y="4"/>
                      </a:lnTo>
                      <a:lnTo>
                        <a:pt x="84" y="3"/>
                      </a:lnTo>
                      <a:lnTo>
                        <a:pt x="88" y="20"/>
                      </a:lnTo>
                      <a:lnTo>
                        <a:pt x="94" y="25"/>
                      </a:lnTo>
                      <a:lnTo>
                        <a:pt x="99" y="25"/>
                      </a:lnTo>
                      <a:lnTo>
                        <a:pt x="102" y="14"/>
                      </a:lnTo>
                      <a:lnTo>
                        <a:pt x="100" y="9"/>
                      </a:lnTo>
                      <a:lnTo>
                        <a:pt x="102" y="1"/>
                      </a:lnTo>
                      <a:lnTo>
                        <a:pt x="105" y="0"/>
                      </a:lnTo>
                      <a:lnTo>
                        <a:pt x="109" y="10"/>
                      </a:lnTo>
                      <a:lnTo>
                        <a:pt x="112" y="13"/>
                      </a:lnTo>
                      <a:lnTo>
                        <a:pt x="115" y="22"/>
                      </a:lnTo>
                      <a:lnTo>
                        <a:pt x="119" y="35"/>
                      </a:lnTo>
                      <a:lnTo>
                        <a:pt x="126" y="38"/>
                      </a:lnTo>
                      <a:lnTo>
                        <a:pt x="133" y="47"/>
                      </a:lnTo>
                      <a:lnTo>
                        <a:pt x="135" y="52"/>
                      </a:lnTo>
                      <a:lnTo>
                        <a:pt x="141" y="58"/>
                      </a:lnTo>
                      <a:lnTo>
                        <a:pt x="143" y="68"/>
                      </a:lnTo>
                      <a:lnTo>
                        <a:pt x="143" y="76"/>
                      </a:lnTo>
                      <a:lnTo>
                        <a:pt x="141" y="89"/>
                      </a:lnTo>
                      <a:lnTo>
                        <a:pt x="135" y="97"/>
                      </a:lnTo>
                      <a:lnTo>
                        <a:pt x="132" y="107"/>
                      </a:lnTo>
                      <a:lnTo>
                        <a:pt x="132" y="116"/>
                      </a:lnTo>
                      <a:lnTo>
                        <a:pt x="126" y="118"/>
                      </a:lnTo>
                      <a:lnTo>
                        <a:pt x="119" y="123"/>
                      </a:lnTo>
                    </a:path>
                  </a:pathLst>
                </a:custGeom>
                <a:solidFill>
                  <a:schemeClr val="folHlink"/>
                </a:solidFill>
                <a:ln>
                  <a:noFill/>
                </a:ln>
                <a:effectLst>
                  <a:outerShdw dist="107763" dir="2700000" algn="ctr" rotWithShape="0">
                    <a:schemeClr val="bg2"/>
                  </a:outerShdw>
                </a:effectLst>
                <a:extLst>
                  <a:ext uri="{91240B29-F687-4F45-9708-019B960494DF}">
                    <a14:hiddenLine xmlns:a14="http://schemas.microsoft.com/office/drawing/2010/main" w="76200" cap="rnd" cmpd="sng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wrap="none" lIns="93067" tIns="45717" rIns="93067" bIns="45717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85" name="Freeform 2141"/>
                <p:cNvSpPr>
                  <a:spLocks/>
                </p:cNvSpPr>
                <p:nvPr/>
              </p:nvSpPr>
              <p:spPr bwMode="auto">
                <a:xfrm>
                  <a:off x="4343" y="2594"/>
                  <a:ext cx="11" cy="16"/>
                </a:xfrm>
                <a:custGeom>
                  <a:avLst/>
                  <a:gdLst>
                    <a:gd name="T0" fmla="*/ 5 w 11"/>
                    <a:gd name="T1" fmla="*/ 14 h 16"/>
                    <a:gd name="T2" fmla="*/ 2 w 11"/>
                    <a:gd name="T3" fmla="*/ 11 h 16"/>
                    <a:gd name="T4" fmla="*/ 2 w 11"/>
                    <a:gd name="T5" fmla="*/ 9 h 16"/>
                    <a:gd name="T6" fmla="*/ 2 w 11"/>
                    <a:gd name="T7" fmla="*/ 6 h 16"/>
                    <a:gd name="T8" fmla="*/ 1 w 11"/>
                    <a:gd name="T9" fmla="*/ 4 h 16"/>
                    <a:gd name="T10" fmla="*/ 0 w 11"/>
                    <a:gd name="T11" fmla="*/ 0 h 16"/>
                    <a:gd name="T12" fmla="*/ 2 w 11"/>
                    <a:gd name="T13" fmla="*/ 0 h 16"/>
                    <a:gd name="T14" fmla="*/ 5 w 11"/>
                    <a:gd name="T15" fmla="*/ 2 h 16"/>
                    <a:gd name="T16" fmla="*/ 7 w 11"/>
                    <a:gd name="T17" fmla="*/ 1 h 16"/>
                    <a:gd name="T18" fmla="*/ 8 w 11"/>
                    <a:gd name="T19" fmla="*/ 1 h 16"/>
                    <a:gd name="T20" fmla="*/ 10 w 11"/>
                    <a:gd name="T21" fmla="*/ 0 h 16"/>
                    <a:gd name="T22" fmla="*/ 10 w 11"/>
                    <a:gd name="T23" fmla="*/ 6 h 16"/>
                    <a:gd name="T24" fmla="*/ 9 w 11"/>
                    <a:gd name="T25" fmla="*/ 9 h 16"/>
                    <a:gd name="T26" fmla="*/ 8 w 11"/>
                    <a:gd name="T27" fmla="*/ 11 h 16"/>
                    <a:gd name="T28" fmla="*/ 8 w 11"/>
                    <a:gd name="T29" fmla="*/ 13 h 16"/>
                    <a:gd name="T30" fmla="*/ 7 w 11"/>
                    <a:gd name="T31" fmla="*/ 14 h 16"/>
                    <a:gd name="T32" fmla="*/ 7 w 11"/>
                    <a:gd name="T33" fmla="*/ 15 h 16"/>
                    <a:gd name="T34" fmla="*/ 5 w 11"/>
                    <a:gd name="T35" fmla="*/ 14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1" h="16">
                      <a:moveTo>
                        <a:pt x="5" y="14"/>
                      </a:moveTo>
                      <a:lnTo>
                        <a:pt x="2" y="11"/>
                      </a:lnTo>
                      <a:lnTo>
                        <a:pt x="2" y="9"/>
                      </a:lnTo>
                      <a:lnTo>
                        <a:pt x="2" y="6"/>
                      </a:lnTo>
                      <a:lnTo>
                        <a:pt x="1" y="4"/>
                      </a:lnTo>
                      <a:lnTo>
                        <a:pt x="0" y="0"/>
                      </a:lnTo>
                      <a:lnTo>
                        <a:pt x="2" y="0"/>
                      </a:lnTo>
                      <a:lnTo>
                        <a:pt x="5" y="2"/>
                      </a:lnTo>
                      <a:lnTo>
                        <a:pt x="7" y="1"/>
                      </a:lnTo>
                      <a:lnTo>
                        <a:pt x="8" y="1"/>
                      </a:lnTo>
                      <a:lnTo>
                        <a:pt x="10" y="0"/>
                      </a:lnTo>
                      <a:lnTo>
                        <a:pt x="10" y="6"/>
                      </a:lnTo>
                      <a:lnTo>
                        <a:pt x="9" y="9"/>
                      </a:lnTo>
                      <a:lnTo>
                        <a:pt x="8" y="11"/>
                      </a:lnTo>
                      <a:lnTo>
                        <a:pt x="8" y="13"/>
                      </a:lnTo>
                      <a:lnTo>
                        <a:pt x="7" y="14"/>
                      </a:lnTo>
                      <a:lnTo>
                        <a:pt x="7" y="15"/>
                      </a:lnTo>
                      <a:lnTo>
                        <a:pt x="5" y="14"/>
                      </a:lnTo>
                    </a:path>
                  </a:pathLst>
                </a:custGeom>
                <a:solidFill>
                  <a:schemeClr val="folHlink"/>
                </a:solidFill>
                <a:ln>
                  <a:noFill/>
                </a:ln>
                <a:effectLst>
                  <a:outerShdw dist="107763" dir="2700000" algn="ctr" rotWithShape="0">
                    <a:schemeClr val="bg2"/>
                  </a:outerShdw>
                </a:effectLst>
                <a:extLst>
                  <a:ext uri="{91240B29-F687-4F45-9708-019B960494DF}">
                    <a14:hiddenLine xmlns:a14="http://schemas.microsoft.com/office/drawing/2010/main" w="76200" cap="rnd" cmpd="sng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wrap="none" lIns="93067" tIns="45717" rIns="93067" bIns="45717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86" name="Freeform 2142"/>
                <p:cNvSpPr>
                  <a:spLocks/>
                </p:cNvSpPr>
                <p:nvPr/>
              </p:nvSpPr>
              <p:spPr bwMode="auto">
                <a:xfrm>
                  <a:off x="3844" y="2452"/>
                  <a:ext cx="16" cy="60"/>
                </a:xfrm>
                <a:custGeom>
                  <a:avLst/>
                  <a:gdLst>
                    <a:gd name="T0" fmla="*/ 2 w 16"/>
                    <a:gd name="T1" fmla="*/ 21 h 60"/>
                    <a:gd name="T2" fmla="*/ 8 w 16"/>
                    <a:gd name="T3" fmla="*/ 16 h 60"/>
                    <a:gd name="T4" fmla="*/ 12 w 16"/>
                    <a:gd name="T5" fmla="*/ 0 h 60"/>
                    <a:gd name="T6" fmla="*/ 15 w 16"/>
                    <a:gd name="T7" fmla="*/ 24 h 60"/>
                    <a:gd name="T8" fmla="*/ 10 w 16"/>
                    <a:gd name="T9" fmla="*/ 53 h 60"/>
                    <a:gd name="T10" fmla="*/ 0 w 16"/>
                    <a:gd name="T11" fmla="*/ 59 h 60"/>
                    <a:gd name="T12" fmla="*/ 0 w 16"/>
                    <a:gd name="T13" fmla="*/ 45 h 60"/>
                    <a:gd name="T14" fmla="*/ 3 w 16"/>
                    <a:gd name="T15" fmla="*/ 36 h 60"/>
                    <a:gd name="T16" fmla="*/ 2 w 16"/>
                    <a:gd name="T17" fmla="*/ 21 h 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6" h="60">
                      <a:moveTo>
                        <a:pt x="2" y="21"/>
                      </a:moveTo>
                      <a:lnTo>
                        <a:pt x="8" y="16"/>
                      </a:lnTo>
                      <a:lnTo>
                        <a:pt x="12" y="0"/>
                      </a:lnTo>
                      <a:lnTo>
                        <a:pt x="15" y="24"/>
                      </a:lnTo>
                      <a:lnTo>
                        <a:pt x="10" y="53"/>
                      </a:lnTo>
                      <a:lnTo>
                        <a:pt x="0" y="59"/>
                      </a:lnTo>
                      <a:lnTo>
                        <a:pt x="0" y="45"/>
                      </a:lnTo>
                      <a:lnTo>
                        <a:pt x="3" y="36"/>
                      </a:lnTo>
                      <a:lnTo>
                        <a:pt x="2" y="21"/>
                      </a:lnTo>
                    </a:path>
                  </a:pathLst>
                </a:custGeom>
                <a:solidFill>
                  <a:schemeClr val="folHlink"/>
                </a:solidFill>
                <a:ln>
                  <a:noFill/>
                </a:ln>
                <a:effectLst>
                  <a:outerShdw dist="107763" dir="2700000" algn="ctr" rotWithShape="0">
                    <a:schemeClr val="bg2"/>
                  </a:outerShdw>
                </a:effectLst>
                <a:extLst>
                  <a:ext uri="{91240B29-F687-4F45-9708-019B960494DF}">
                    <a14:hiddenLine xmlns:a14="http://schemas.microsoft.com/office/drawing/2010/main" w="76200" cap="rnd" cmpd="sng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wrap="none" lIns="93067" tIns="45717" rIns="93067" bIns="45717">
                  <a:spAutoFit/>
                </a:bodyPr>
                <a:lstStyle/>
                <a:p>
                  <a:endParaRPr lang="en-US"/>
                </a:p>
              </p:txBody>
            </p:sp>
          </p:grpSp>
        </p:grpSp>
      </p:grpSp>
      <p:graphicFrame>
        <p:nvGraphicFramePr>
          <p:cNvPr id="92" name="Object 2143">
            <a:hlinkClick r:id="" action="ppaction://ole?verb=0"/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69511588"/>
              </p:ext>
            </p:extLst>
          </p:nvPr>
        </p:nvGraphicFramePr>
        <p:xfrm>
          <a:off x="3868110" y="2534099"/>
          <a:ext cx="2460625" cy="1290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04" name="Clip" r:id="rId5" imgW="6360840" imgH="2412720" progId="MS_ClipArt_Gallery.2">
                  <p:embed/>
                </p:oleObj>
              </mc:Choice>
              <mc:Fallback>
                <p:oleObj name="Clip" r:id="rId5" imgW="6360840" imgH="2412720" progId="MS_ClipArt_Gallery.2">
                  <p:embed/>
                  <p:pic>
                    <p:nvPicPr>
                      <p:cNvPr id="483423" name="Object 2143">
                        <a:hlinkClick r:id="" action="ppaction://ole?verb=0"/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68110" y="2534099"/>
                        <a:ext cx="2460625" cy="1290638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chemeClr val="bg1"/>
                        </a:solidFill>
                        <a:miter lim="800000"/>
                        <a:headEnd/>
                        <a:tailEnd/>
                      </a:ln>
                      <a:effectLst>
                        <a:outerShdw dist="107763" dir="2700000" algn="ctr" rotWithShape="0">
                          <a:schemeClr val="bg2"/>
                        </a:outerShdw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3" name="Picture 2144" descr="C:\TEMP\a8-129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1593" y="2541181"/>
            <a:ext cx="3108325" cy="1419225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4" name="Picture 2148" descr="D:\temp\butterfly.gif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6241" y="3943649"/>
            <a:ext cx="2119312" cy="1260475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" name="Picture 2149" descr="D:\raj\talks\nimrodg\HumanGenome.gif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5942" y="2058553"/>
            <a:ext cx="1714500" cy="1779588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6" name="Group 2152"/>
          <p:cNvGrpSpPr>
            <a:grpSpLocks/>
          </p:cNvGrpSpPr>
          <p:nvPr/>
        </p:nvGrpSpPr>
        <p:grpSpPr bwMode="auto">
          <a:xfrm>
            <a:off x="6493667" y="1704610"/>
            <a:ext cx="5299558" cy="4756515"/>
            <a:chOff x="4080" y="1269"/>
            <a:chExt cx="3364" cy="2005"/>
          </a:xfrm>
        </p:grpSpPr>
        <p:graphicFrame>
          <p:nvGraphicFramePr>
            <p:cNvPr id="97" name="Object 215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719302715"/>
                </p:ext>
              </p:extLst>
            </p:nvPr>
          </p:nvGraphicFramePr>
          <p:xfrm>
            <a:off x="6532" y="1269"/>
            <a:ext cx="912" cy="82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05" name="Clip" r:id="rId10" imgW="3717360" imgH="3352320" progId="MS_ClipArt_Gallery.2">
                    <p:embed/>
                  </p:oleObj>
                </mc:Choice>
                <mc:Fallback>
                  <p:oleObj name="Clip" r:id="rId10" imgW="3717360" imgH="3352320" progId="MS_ClipArt_Gallery.2">
                    <p:embed/>
                    <p:pic>
                      <p:nvPicPr>
                        <p:cNvPr id="483433" name="Object 215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532" y="1269"/>
                          <a:ext cx="912" cy="82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98" name="Group 2154"/>
            <p:cNvGrpSpPr>
              <a:grpSpLocks/>
            </p:cNvGrpSpPr>
            <p:nvPr/>
          </p:nvGrpSpPr>
          <p:grpSpPr bwMode="auto">
            <a:xfrm>
              <a:off x="4805" y="2544"/>
              <a:ext cx="1133" cy="539"/>
              <a:chOff x="4032" y="1488"/>
              <a:chExt cx="1133" cy="539"/>
            </a:xfrm>
          </p:grpSpPr>
          <p:graphicFrame>
            <p:nvGraphicFramePr>
              <p:cNvPr id="100" name="Object 2155"/>
              <p:cNvGraphicFramePr>
                <a:graphicFrameLocks noChangeAspect="1"/>
              </p:cNvGraphicFramePr>
              <p:nvPr/>
            </p:nvGraphicFramePr>
            <p:xfrm>
              <a:off x="4032" y="1488"/>
              <a:ext cx="950" cy="359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806" name="Clip" r:id="rId12" imgW="6133680" imgH="2634840" progId="MS_ClipArt_Gallery.2">
                      <p:embed/>
                    </p:oleObj>
                  </mc:Choice>
                  <mc:Fallback>
                    <p:oleObj name="Clip" r:id="rId12" imgW="6133680" imgH="2634840" progId="MS_ClipArt_Gallery.2">
                      <p:embed/>
                      <p:pic>
                        <p:nvPicPr>
                          <p:cNvPr id="483435" name="Object 2155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3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032" y="1488"/>
                            <a:ext cx="950" cy="359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01" name="Object 2156"/>
              <p:cNvGraphicFramePr>
                <a:graphicFrameLocks noChangeAspect="1"/>
              </p:cNvGraphicFramePr>
              <p:nvPr/>
            </p:nvGraphicFramePr>
            <p:xfrm>
              <a:off x="4090" y="1539"/>
              <a:ext cx="950" cy="359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807" name="Clip" r:id="rId14" imgW="6133680" imgH="2634840" progId="MS_ClipArt_Gallery.2">
                      <p:embed/>
                    </p:oleObj>
                  </mc:Choice>
                  <mc:Fallback>
                    <p:oleObj name="Clip" r:id="rId14" imgW="6133680" imgH="2634840" progId="MS_ClipArt_Gallery.2">
                      <p:embed/>
                      <p:pic>
                        <p:nvPicPr>
                          <p:cNvPr id="483436" name="Object 215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3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090" y="1539"/>
                            <a:ext cx="950" cy="359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02" name="Object 2157"/>
              <p:cNvGraphicFramePr>
                <a:graphicFrameLocks noChangeAspect="1"/>
              </p:cNvGraphicFramePr>
              <p:nvPr/>
            </p:nvGraphicFramePr>
            <p:xfrm>
              <a:off x="4147" y="1590"/>
              <a:ext cx="951" cy="359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808" name="Clip" r:id="rId15" imgW="6133680" imgH="2634840" progId="MS_ClipArt_Gallery.2">
                      <p:embed/>
                    </p:oleObj>
                  </mc:Choice>
                  <mc:Fallback>
                    <p:oleObj name="Clip" r:id="rId15" imgW="6133680" imgH="2634840" progId="MS_ClipArt_Gallery.2">
                      <p:embed/>
                      <p:pic>
                        <p:nvPicPr>
                          <p:cNvPr id="483437" name="Object 2157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3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147" y="1590"/>
                            <a:ext cx="951" cy="359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03" name="Object 2158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95529256"/>
                  </p:ext>
                </p:extLst>
              </p:nvPr>
            </p:nvGraphicFramePr>
            <p:xfrm>
              <a:off x="4215" y="1667"/>
              <a:ext cx="950" cy="36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809" name="Clip" r:id="rId16" imgW="6133680" imgH="2634840" progId="MS_ClipArt_Gallery.2">
                      <p:embed/>
                    </p:oleObj>
                  </mc:Choice>
                  <mc:Fallback>
                    <p:oleObj name="Clip" r:id="rId16" imgW="6133680" imgH="2634840" progId="MS_ClipArt_Gallery.2">
                      <p:embed/>
                      <p:pic>
                        <p:nvPicPr>
                          <p:cNvPr id="483438" name="Object 2158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3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215" y="1667"/>
                            <a:ext cx="950" cy="36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99" name="Rectangle 2159"/>
            <p:cNvSpPr>
              <a:spLocks noChangeArrowheads="1"/>
            </p:cNvSpPr>
            <p:nvPr/>
          </p:nvSpPr>
          <p:spPr bwMode="auto">
            <a:xfrm>
              <a:off x="4080" y="2976"/>
              <a:ext cx="1968" cy="2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88898" tIns="44449" rIns="88898" bIns="44449">
              <a:spAutoFit/>
            </a:bodyPr>
            <a:lstStyle>
              <a:lvl1pPr defTabSz="906463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444500" defTabSz="906463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889000" defTabSz="906463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333500" defTabSz="906463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1778000" defTabSz="906463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235200" defTabSz="90646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692400" defTabSz="90646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149600" defTabSz="90646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606800" defTabSz="90646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n-US" b="0" dirty="0"/>
                <a:t>E-commerce/anything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5240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65129" y="247304"/>
            <a:ext cx="8574622" cy="2616199"/>
          </a:xfrm>
          <a:solidFill>
            <a:schemeClr val="accent1"/>
          </a:solidFill>
        </p:spPr>
        <p:txBody>
          <a:bodyPr/>
          <a:lstStyle/>
          <a:p>
            <a:r>
              <a:rPr lang="de-DE" dirty="0" err="1">
                <a:solidFill>
                  <a:schemeClr val="bg2"/>
                </a:solidFill>
                <a:latin typeface="Cambria" panose="02040503050406030204" pitchFamily="18" charset="0"/>
              </a:rPr>
              <a:t>C</a:t>
            </a:r>
            <a:r>
              <a:rPr lang="de-DE" dirty="0" err="1" smtClean="0">
                <a:solidFill>
                  <a:schemeClr val="bg2"/>
                </a:solidFill>
                <a:latin typeface="Cambria" panose="02040503050406030204" pitchFamily="18" charset="0"/>
              </a:rPr>
              <a:t>onclusion</a:t>
            </a:r>
            <a:endParaRPr lang="en-US" dirty="0">
              <a:solidFill>
                <a:schemeClr val="bg2"/>
              </a:solidFill>
              <a:latin typeface="Cambria" panose="02040503050406030204" pitchFamily="18" charset="0"/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4515377" y="3002507"/>
            <a:ext cx="6987645" cy="2880768"/>
          </a:xfrm>
        </p:spPr>
        <p:txBody>
          <a:bodyPr>
            <a:normAutofit fontScale="92500" lnSpcReduction="10000"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de-DE" dirty="0" smtClean="0">
                <a:latin typeface="Cambria" panose="02040503050406030204" pitchFamily="18" charset="0"/>
              </a:rPr>
              <a:t>HPC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de-DE" dirty="0" err="1" smtClean="0">
                <a:latin typeface="Cambria" panose="02040503050406030204" pitchFamily="18" charset="0"/>
              </a:rPr>
              <a:t>Architecture</a:t>
            </a:r>
            <a:endParaRPr lang="de-DE" dirty="0" smtClean="0">
              <a:latin typeface="Cambria" panose="020405030504060302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de-DE" dirty="0" smtClean="0">
                <a:latin typeface="Cambria" panose="02040503050406030204" pitchFamily="18" charset="0"/>
              </a:rPr>
              <a:t>System Software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de-DE" dirty="0" err="1" smtClean="0">
                <a:latin typeface="Cambria" panose="02040503050406030204" pitchFamily="18" charset="0"/>
              </a:rPr>
              <a:t>Specification</a:t>
            </a:r>
            <a:r>
              <a:rPr lang="de-DE" dirty="0" smtClean="0">
                <a:latin typeface="Cambria" panose="02040503050406030204" pitchFamily="18" charset="0"/>
              </a:rPr>
              <a:t> </a:t>
            </a:r>
            <a:r>
              <a:rPr lang="de-DE" dirty="0" err="1" smtClean="0">
                <a:latin typeface="Cambria" panose="02040503050406030204" pitchFamily="18" charset="0"/>
              </a:rPr>
              <a:t>Fullfillment</a:t>
            </a:r>
            <a:endParaRPr lang="de-DE" dirty="0" smtClean="0">
              <a:latin typeface="Cambria" panose="020405030504060302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de-DE" dirty="0" err="1" smtClean="0">
                <a:latin typeface="Cambria" panose="02040503050406030204" pitchFamily="18" charset="0"/>
              </a:rPr>
              <a:t>Php</a:t>
            </a:r>
            <a:r>
              <a:rPr lang="de-DE" dirty="0" smtClean="0">
                <a:latin typeface="Cambria" panose="02040503050406030204" pitchFamily="18" charset="0"/>
              </a:rPr>
              <a:t> </a:t>
            </a:r>
            <a:r>
              <a:rPr lang="de-DE" dirty="0" err="1" smtClean="0">
                <a:latin typeface="Cambria" panose="02040503050406030204" pitchFamily="18" charset="0"/>
              </a:rPr>
              <a:t>exec</a:t>
            </a:r>
            <a:r>
              <a:rPr lang="de-DE" dirty="0" smtClean="0">
                <a:latin typeface="Cambria" panose="02040503050406030204" pitchFamily="18" charset="0"/>
              </a:rPr>
              <a:t>()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de-DE" dirty="0" smtClean="0">
                <a:latin typeface="Cambria" panose="02040503050406030204" pitchFamily="18" charset="0"/>
              </a:rPr>
              <a:t>Error Handling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de-DE" dirty="0" err="1" smtClean="0">
                <a:latin typeface="Cambria" panose="02040503050406030204" pitchFamily="18" charset="0"/>
              </a:rPr>
              <a:t>Testing</a:t>
            </a:r>
            <a:endParaRPr lang="en-US" dirty="0">
              <a:latin typeface="Cambria" panose="02040503050406030204" pitchFamily="18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Applied Sciences Hof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0850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r>
              <a:rPr lang="de-DE" dirty="0" smtClean="0"/>
              <a:t>References </a:t>
            </a:r>
            <a:endParaRPr lang="en-US" dirty="0"/>
          </a:p>
        </p:txBody>
      </p:sp>
      <p:pic>
        <p:nvPicPr>
          <p:cNvPr id="7" name="Content Placeholder 6" descr="Screen Clippi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20264" y="823575"/>
            <a:ext cx="4725059" cy="4829849"/>
          </a:xfrm>
        </p:spPr>
      </p:pic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>
          <a:xfrm>
            <a:off x="1484312" y="2971799"/>
            <a:ext cx="3549121" cy="2692021"/>
          </a:xfrm>
          <a:solidFill>
            <a:schemeClr val="accent3"/>
          </a:solidFill>
        </p:spPr>
        <p:txBody>
          <a:bodyPr/>
          <a:lstStyle/>
          <a:p>
            <a:pPr marL="342900" indent="-342900" algn="r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  <a:hlinkClick r:id="rId3"/>
              </a:rPr>
              <a:t>https://</a:t>
            </a:r>
            <a:r>
              <a:rPr lang="en-US" dirty="0" smtClean="0">
                <a:solidFill>
                  <a:schemeClr val="bg1"/>
                </a:solidFill>
                <a:latin typeface="Cambria" panose="02040503050406030204" pitchFamily="18" charset="0"/>
                <a:hlinkClick r:id="rId3"/>
              </a:rPr>
              <a:t>www.dfn.de/fileadmin/3Beratung/DFN-Forum2/115.pdf</a:t>
            </a:r>
            <a:endParaRPr lang="en-US" dirty="0" smtClean="0">
              <a:solidFill>
                <a:schemeClr val="bg1"/>
              </a:solidFill>
              <a:latin typeface="Cambria" panose="02040503050406030204" pitchFamily="18" charset="0"/>
            </a:endParaRPr>
          </a:p>
          <a:p>
            <a:pPr marL="342900" indent="-342900" algn="r">
              <a:buFont typeface="+mj-lt"/>
              <a:buAutoNum type="arabicPeriod"/>
            </a:pPr>
            <a:r>
              <a:rPr lang="de-DE" dirty="0" smtClean="0">
                <a:solidFill>
                  <a:schemeClr val="bg2"/>
                </a:solidFill>
                <a:latin typeface="Cambria" panose="02040503050406030204" pitchFamily="18" charset="0"/>
              </a:rPr>
              <a:t>PBS User Guide</a:t>
            </a:r>
          </a:p>
          <a:p>
            <a:pPr marL="342900" indent="-342900" algn="r">
              <a:buFont typeface="+mj-lt"/>
              <a:buAutoNum type="arabicPeriod"/>
            </a:pPr>
            <a:r>
              <a:rPr lang="de-DE" dirty="0" smtClean="0">
                <a:solidFill>
                  <a:schemeClr val="bg2"/>
                </a:solidFill>
                <a:latin typeface="Cambria" panose="02040503050406030204" pitchFamily="18" charset="0"/>
              </a:rPr>
              <a:t>PBS Administration Guide</a:t>
            </a:r>
          </a:p>
          <a:p>
            <a:pPr marL="342900" indent="-342900" algn="r">
              <a:buFont typeface="+mj-lt"/>
              <a:buAutoNum type="arabicPeriod"/>
            </a:pPr>
            <a:r>
              <a:rPr lang="de-DE" dirty="0" smtClean="0">
                <a:solidFill>
                  <a:schemeClr val="bg2"/>
                </a:solidFill>
                <a:latin typeface="Cambria" panose="02040503050406030204" pitchFamily="18" charset="0"/>
              </a:rPr>
              <a:t>Linux Cheat </a:t>
            </a:r>
            <a:r>
              <a:rPr lang="de-DE" dirty="0" err="1" smtClean="0">
                <a:solidFill>
                  <a:schemeClr val="bg2"/>
                </a:solidFill>
                <a:latin typeface="Cambria" panose="02040503050406030204" pitchFamily="18" charset="0"/>
              </a:rPr>
              <a:t>sheets</a:t>
            </a:r>
            <a:endParaRPr lang="de-DE" dirty="0" smtClean="0">
              <a:solidFill>
                <a:schemeClr val="bg2"/>
              </a:solidFill>
              <a:latin typeface="Cambria" panose="020405030504060302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solidFill>
                  <a:schemeClr val="bg1"/>
                </a:solidFill>
              </a:rPr>
              <a:t>php</a:t>
            </a:r>
            <a:r>
              <a:rPr lang="en-US" dirty="0">
                <a:solidFill>
                  <a:schemeClr val="bg1"/>
                </a:solidFill>
              </a:rPr>
              <a:t>.net/manual/</a:t>
            </a:r>
            <a:r>
              <a:rPr lang="en-US" dirty="0" err="1">
                <a:solidFill>
                  <a:schemeClr val="bg1"/>
                </a:solidFill>
              </a:rPr>
              <a:t>en</a:t>
            </a:r>
            <a:r>
              <a:rPr lang="en-US" dirty="0">
                <a:solidFill>
                  <a:schemeClr val="bg1"/>
                </a:solidFill>
              </a:rPr>
              <a:t>/</a:t>
            </a:r>
            <a:r>
              <a:rPr lang="en-US" dirty="0" err="1">
                <a:solidFill>
                  <a:schemeClr val="bg1"/>
                </a:solidFill>
              </a:rPr>
              <a:t>function.</a:t>
            </a:r>
            <a:r>
              <a:rPr lang="en-US" b="1" dirty="0" err="1">
                <a:solidFill>
                  <a:schemeClr val="bg1"/>
                </a:solidFill>
              </a:rPr>
              <a:t>exec</a:t>
            </a:r>
            <a:r>
              <a:rPr lang="en-US" dirty="0" err="1">
                <a:solidFill>
                  <a:schemeClr val="bg1"/>
                </a:solidFill>
              </a:rPr>
              <a:t>.</a:t>
            </a:r>
            <a:r>
              <a:rPr lang="en-US" b="1" dirty="0" err="1">
                <a:solidFill>
                  <a:schemeClr val="bg1"/>
                </a:solidFill>
              </a:rPr>
              <a:t>php</a:t>
            </a:r>
            <a:endParaRPr lang="en-US" dirty="0" smtClean="0">
              <a:solidFill>
                <a:schemeClr val="bg1"/>
              </a:solidFill>
              <a:latin typeface="Cambria" panose="02040503050406030204" pitchFamily="18" charset="0"/>
            </a:endParaRPr>
          </a:p>
          <a:p>
            <a:endParaRPr lang="en-US" dirty="0">
              <a:solidFill>
                <a:schemeClr val="bg2"/>
              </a:solidFill>
              <a:latin typeface="Cambria" panose="02040503050406030204" pitchFamily="18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Applied Sciences Hof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74689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6100549" y="685800"/>
            <a:ext cx="5402475" cy="1752599"/>
          </a:xfrm>
        </p:spPr>
        <p:txBody>
          <a:bodyPr/>
          <a:lstStyle/>
          <a:p>
            <a:r>
              <a:rPr lang="en-US" dirty="0" smtClean="0">
                <a:latin typeface="Cambria" panose="02040503050406030204" pitchFamily="18" charset="0"/>
              </a:rPr>
              <a:t>Architecture</a:t>
            </a:r>
            <a:endParaRPr lang="en-US" dirty="0">
              <a:latin typeface="Cambria" panose="02040503050406030204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University of Applied Sciences Hof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2490" y="334477"/>
            <a:ext cx="4408228" cy="3285377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6659" y="2406077"/>
            <a:ext cx="4381500" cy="261937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Content Placeholder 7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5731" y="3222170"/>
            <a:ext cx="4767696" cy="293426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7392423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PBSMonitoring:Welcome Shruti Kulkarni - Mozilla Firefox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9361" y="-1"/>
            <a:ext cx="8461612" cy="670105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-482553" y="4791478"/>
            <a:ext cx="5426158" cy="626659"/>
          </a:xfrm>
        </p:spPr>
        <p:txBody>
          <a:bodyPr/>
          <a:lstStyle/>
          <a:p>
            <a:r>
              <a:rPr lang="en-US" dirty="0" smtClean="0">
                <a:latin typeface="Cambria" panose="02040503050406030204" pitchFamily="18" charset="0"/>
              </a:rPr>
              <a:t>System Software</a:t>
            </a:r>
            <a:endParaRPr lang="en-US" dirty="0">
              <a:latin typeface="Cambria" panose="02040503050406030204" pitchFamily="18" charset="0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>
          <a:xfrm>
            <a:off x="-893368" y="1538514"/>
            <a:ext cx="5426158" cy="2787826"/>
          </a:xfrm>
        </p:spPr>
        <p:txBody>
          <a:bodyPr>
            <a:normAutofit fontScale="70000" lnSpcReduction="20000"/>
          </a:bodyPr>
          <a:lstStyle/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2300" dirty="0" smtClean="0">
                <a:latin typeface="Cambria" panose="02040503050406030204" pitchFamily="18" charset="0"/>
              </a:rPr>
              <a:t>Web based application</a:t>
            </a:r>
          </a:p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2300" dirty="0" smtClean="0">
                <a:latin typeface="Cambria" panose="02040503050406030204" pitchFamily="18" charset="0"/>
              </a:rPr>
              <a:t>Frontend PHP with embedded HTML,</a:t>
            </a:r>
          </a:p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2300" dirty="0" err="1" smtClean="0">
                <a:latin typeface="Cambria" panose="02040503050406030204" pitchFamily="18" charset="0"/>
              </a:rPr>
              <a:t>Css</a:t>
            </a:r>
            <a:r>
              <a:rPr lang="en-US" sz="2300" dirty="0" smtClean="0">
                <a:latin typeface="Cambria" panose="02040503050406030204" pitchFamily="18" charset="0"/>
              </a:rPr>
              <a:t> styling</a:t>
            </a:r>
          </a:p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2300" dirty="0" smtClean="0">
                <a:latin typeface="Cambria" panose="02040503050406030204" pitchFamily="18" charset="0"/>
              </a:rPr>
              <a:t>Java Script software validation</a:t>
            </a:r>
          </a:p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2300" dirty="0" smtClean="0">
                <a:latin typeface="Cambria" panose="02040503050406030204" pitchFamily="18" charset="0"/>
              </a:rPr>
              <a:t>AJAX</a:t>
            </a:r>
          </a:p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2300" dirty="0" smtClean="0">
                <a:latin typeface="Cambria" panose="02040503050406030204" pitchFamily="18" charset="0"/>
              </a:rPr>
              <a:t>Torque</a:t>
            </a:r>
          </a:p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2300" dirty="0" smtClean="0">
                <a:latin typeface="Cambria" panose="02040503050406030204" pitchFamily="18" charset="0"/>
              </a:rPr>
              <a:t>Linux  </a:t>
            </a:r>
            <a:r>
              <a:rPr lang="en-US" sz="2300" dirty="0" err="1" smtClean="0">
                <a:latin typeface="Cambria" panose="02040503050406030204" pitchFamily="18" charset="0"/>
              </a:rPr>
              <a:t>RedHat</a:t>
            </a:r>
            <a:r>
              <a:rPr lang="en-US" sz="2300" dirty="0" smtClean="0">
                <a:latin typeface="Cambria" panose="02040503050406030204" pitchFamily="18" charset="0"/>
              </a:rPr>
              <a:t> 6 </a:t>
            </a:r>
          </a:p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2300" dirty="0" smtClean="0">
                <a:latin typeface="Cambria" panose="02040503050406030204" pitchFamily="18" charset="0"/>
              </a:rPr>
              <a:t>MySQL Server</a:t>
            </a:r>
          </a:p>
          <a:p>
            <a:pPr marL="285750" indent="-285750" algn="r">
              <a:buFont typeface="Arial" panose="020B0604020202020204" pitchFamily="34" charset="0"/>
              <a:buChar char="•"/>
            </a:pPr>
            <a:endParaRPr lang="en-US" dirty="0" smtClean="0">
              <a:latin typeface="Cambria" panose="02040503050406030204" pitchFamily="18" charset="0"/>
            </a:endParaRPr>
          </a:p>
          <a:p>
            <a:pPr marL="285750" indent="-285750" algn="r">
              <a:buFont typeface="Arial" panose="020B0604020202020204" pitchFamily="34" charset="0"/>
              <a:buChar char="•"/>
            </a:pPr>
            <a:endParaRPr lang="en-US" dirty="0" smtClean="0">
              <a:latin typeface="Cambria" panose="02040503050406030204" pitchFamily="18" charset="0"/>
            </a:endParaRPr>
          </a:p>
          <a:p>
            <a:pPr marL="285750" indent="-285750" algn="r">
              <a:buFont typeface="Arial" panose="020B0604020202020204" pitchFamily="34" charset="0"/>
              <a:buChar char="•"/>
            </a:pPr>
            <a:endParaRPr lang="en-US" dirty="0">
              <a:latin typeface="Cambria" panose="02040503050406030204" pitchFamily="18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University of Applied Sciences Hof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28395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484310" y="0"/>
            <a:ext cx="10018713" cy="1752599"/>
          </a:xfrm>
        </p:spPr>
        <p:txBody>
          <a:bodyPr/>
          <a:lstStyle/>
          <a:p>
            <a:r>
              <a:rPr lang="en-US" dirty="0">
                <a:latin typeface="Cambria" panose="02040503050406030204" pitchFamily="18" charset="0"/>
              </a:rPr>
              <a:t>Web based application</a:t>
            </a:r>
            <a:br>
              <a:rPr lang="en-US" dirty="0">
                <a:latin typeface="Cambria" panose="02040503050406030204" pitchFamily="18" charset="0"/>
              </a:rPr>
            </a:br>
            <a:endParaRPr lang="en-US" dirty="0">
              <a:latin typeface="Cambria" panose="02040503050406030204" pitchFamily="18" charset="0"/>
            </a:endParaRP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84310" y="1392972"/>
            <a:ext cx="10508342" cy="430508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University of Applied Sciences Hof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42648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535714" y="6178433"/>
            <a:ext cx="7084177" cy="365125"/>
          </a:xfrm>
        </p:spPr>
        <p:txBody>
          <a:bodyPr/>
          <a:lstStyle/>
          <a:p>
            <a:r>
              <a:rPr lang="en-US" smtClean="0"/>
              <a:t>University of Applied Sciences Hof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8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937982" y="641445"/>
            <a:ext cx="1801505" cy="8052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sdo2698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008621" y="4255420"/>
            <a:ext cx="1801505" cy="8052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sdo2699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7262884" y="2272897"/>
            <a:ext cx="1801505" cy="8052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sdo2600</a:t>
            </a:r>
            <a:endParaRPr lang="en-US" dirty="0"/>
          </a:p>
        </p:txBody>
      </p:sp>
      <p:sp>
        <p:nvSpPr>
          <p:cNvPr id="21" name="Line Callout 2 20"/>
          <p:cNvSpPr/>
          <p:nvPr/>
        </p:nvSpPr>
        <p:spPr>
          <a:xfrm>
            <a:off x="8707272" y="4228532"/>
            <a:ext cx="682388" cy="937146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120510"/>
              <a:gd name="adj6" fmla="val -100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Line Callout 2 21"/>
          <p:cNvSpPr/>
          <p:nvPr/>
        </p:nvSpPr>
        <p:spPr>
          <a:xfrm>
            <a:off x="8859672" y="4380932"/>
            <a:ext cx="682388" cy="937146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137986"/>
              <a:gd name="adj6" fmla="val -112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Line Callout 2 22"/>
          <p:cNvSpPr/>
          <p:nvPr/>
        </p:nvSpPr>
        <p:spPr>
          <a:xfrm>
            <a:off x="9012072" y="4533332"/>
            <a:ext cx="682388" cy="937146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151093"/>
              <a:gd name="adj6" fmla="val -124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Line Callout 2 23"/>
          <p:cNvSpPr/>
          <p:nvPr/>
        </p:nvSpPr>
        <p:spPr>
          <a:xfrm>
            <a:off x="9164472" y="4685732"/>
            <a:ext cx="682388" cy="937146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168569"/>
              <a:gd name="adj6" fmla="val -134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Line Callout 2 24"/>
          <p:cNvSpPr/>
          <p:nvPr/>
        </p:nvSpPr>
        <p:spPr>
          <a:xfrm>
            <a:off x="9316872" y="4838132"/>
            <a:ext cx="682388" cy="937146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188957"/>
              <a:gd name="adj6" fmla="val -140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Line Callout 2 25"/>
          <p:cNvSpPr/>
          <p:nvPr/>
        </p:nvSpPr>
        <p:spPr>
          <a:xfrm>
            <a:off x="9469272" y="4990532"/>
            <a:ext cx="682388" cy="937146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206433"/>
              <a:gd name="adj6" fmla="val -14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Line Callout 2 26"/>
          <p:cNvSpPr/>
          <p:nvPr/>
        </p:nvSpPr>
        <p:spPr>
          <a:xfrm>
            <a:off x="9621672" y="5142932"/>
            <a:ext cx="682388" cy="937146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220996"/>
              <a:gd name="adj6" fmla="val -154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Line Callout 2 27"/>
          <p:cNvSpPr/>
          <p:nvPr/>
        </p:nvSpPr>
        <p:spPr>
          <a:xfrm>
            <a:off x="9774072" y="5295332"/>
            <a:ext cx="720584" cy="937146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237015"/>
              <a:gd name="adj6" fmla="val -16001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Node</a:t>
            </a:r>
            <a:endParaRPr lang="en-US" dirty="0"/>
          </a:p>
        </p:txBody>
      </p:sp>
      <p:sp>
        <p:nvSpPr>
          <p:cNvPr id="29" name="Diagonal Stripe 28"/>
          <p:cNvSpPr/>
          <p:nvPr/>
        </p:nvSpPr>
        <p:spPr>
          <a:xfrm rot="19225337">
            <a:off x="5964071" y="2013589"/>
            <a:ext cx="464024" cy="518615"/>
          </a:xfrm>
          <a:prstGeom prst="diagStrip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0" name="Diagonal Stripe 29"/>
          <p:cNvSpPr/>
          <p:nvPr/>
        </p:nvSpPr>
        <p:spPr>
          <a:xfrm rot="19225337">
            <a:off x="5964072" y="2916829"/>
            <a:ext cx="464024" cy="518615"/>
          </a:xfrm>
          <a:prstGeom prst="diagStrip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945395" y="1716339"/>
            <a:ext cx="1050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Prologue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4801758" y="2904812"/>
            <a:ext cx="1019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Epilogue</a:t>
            </a:r>
            <a:endParaRPr lang="en-US" dirty="0"/>
          </a:p>
        </p:txBody>
      </p:sp>
      <p:cxnSp>
        <p:nvCxnSpPr>
          <p:cNvPr id="36" name="Curved Connector 35"/>
          <p:cNvCxnSpPr/>
          <p:nvPr/>
        </p:nvCxnSpPr>
        <p:spPr>
          <a:xfrm>
            <a:off x="6362911" y="2272896"/>
            <a:ext cx="791571" cy="347686"/>
          </a:xfrm>
          <a:prstGeom prst="curvedConnector3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Curved Connector 36"/>
          <p:cNvCxnSpPr/>
          <p:nvPr/>
        </p:nvCxnSpPr>
        <p:spPr>
          <a:xfrm flipV="1">
            <a:off x="6373504" y="2997684"/>
            <a:ext cx="923784" cy="288300"/>
          </a:xfrm>
          <a:prstGeom prst="curvedConnector3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9" name="Curved Connector 38"/>
          <p:cNvCxnSpPr/>
          <p:nvPr/>
        </p:nvCxnSpPr>
        <p:spPr>
          <a:xfrm flipV="1">
            <a:off x="3810126" y="3243346"/>
            <a:ext cx="2041920" cy="1442387"/>
          </a:xfrm>
          <a:prstGeom prst="curved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3" name="Curved Connector 42"/>
          <p:cNvCxnSpPr/>
          <p:nvPr/>
        </p:nvCxnSpPr>
        <p:spPr>
          <a:xfrm>
            <a:off x="3776006" y="1062279"/>
            <a:ext cx="2076040" cy="1269242"/>
          </a:xfrm>
          <a:prstGeom prst="curved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5" name="Flowchart: Magnetic Disk 44"/>
          <p:cNvSpPr/>
          <p:nvPr/>
        </p:nvSpPr>
        <p:spPr>
          <a:xfrm>
            <a:off x="2838734" y="2417000"/>
            <a:ext cx="1282890" cy="695095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MySql</a:t>
            </a:r>
            <a:r>
              <a:rPr lang="en-US" dirty="0" smtClean="0"/>
              <a:t> Server</a:t>
            </a:r>
            <a:endParaRPr lang="en-US" dirty="0"/>
          </a:p>
        </p:txBody>
      </p:sp>
      <p:cxnSp>
        <p:nvCxnSpPr>
          <p:cNvPr id="46" name="Curved Connector 45"/>
          <p:cNvCxnSpPr>
            <a:stCxn id="6" idx="2"/>
            <a:endCxn id="45" idx="1"/>
          </p:cNvCxnSpPr>
          <p:nvPr/>
        </p:nvCxnSpPr>
        <p:spPr>
          <a:xfrm rot="16200000" flipH="1">
            <a:off x="2674289" y="1611109"/>
            <a:ext cx="970337" cy="641444"/>
          </a:xfrm>
          <a:prstGeom prst="curved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3" name="Curved Connector 52"/>
          <p:cNvCxnSpPr>
            <a:endCxn id="7" idx="0"/>
          </p:cNvCxnSpPr>
          <p:nvPr/>
        </p:nvCxnSpPr>
        <p:spPr>
          <a:xfrm rot="5400000">
            <a:off x="2670468" y="3436483"/>
            <a:ext cx="1057844" cy="580031"/>
          </a:xfrm>
          <a:prstGeom prst="curved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21864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 dirty="0">
                <a:latin typeface="Cambria" panose="02040503050406030204" pitchFamily="18" charset="0"/>
              </a:rPr>
              <a:t>Frontend PHP with embedded HTML</a:t>
            </a:r>
            <a:endParaRPr lang="en-US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395676" cy="685800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Applied Sciences Hof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79759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BC1C1C"/>
      </a:accent1>
      <a:accent2>
        <a:srgbClr val="F67534"/>
      </a:accent2>
      <a:accent3>
        <a:srgbClr val="EAAC35"/>
      </a:accent3>
      <a:accent4>
        <a:srgbClr val="9BAF68"/>
      </a:accent4>
      <a:accent5>
        <a:srgbClr val="68B9A6"/>
      </a:accent5>
      <a:accent6>
        <a:srgbClr val="50B1D4"/>
      </a:accent6>
      <a:hlink>
        <a:srgbClr val="E46416"/>
      </a:hlink>
      <a:folHlink>
        <a:srgbClr val="EE9340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93B4CCAC-FD5A-4D59-B1AC-EAF45910B5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Parallax</Template>
  <TotalTime>1343</TotalTime>
  <Words>1504</Words>
  <Application>Microsoft Office PowerPoint</Application>
  <PresentationFormat>Widescreen</PresentationFormat>
  <Paragraphs>359</Paragraphs>
  <Slides>41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51" baseType="lpstr">
      <vt:lpstr>Arial</vt:lpstr>
      <vt:lpstr>Arial</vt:lpstr>
      <vt:lpstr>Calibri</vt:lpstr>
      <vt:lpstr>Cambria</vt:lpstr>
      <vt:lpstr>Corbel</vt:lpstr>
      <vt:lpstr>Courier New</vt:lpstr>
      <vt:lpstr>Times New Roman</vt:lpstr>
      <vt:lpstr>Wingdings</vt:lpstr>
      <vt:lpstr>Parallax</vt:lpstr>
      <vt:lpstr>Clip</vt:lpstr>
      <vt:lpstr>Extension of PBS Monitoring Tool</vt:lpstr>
      <vt:lpstr>Objectives</vt:lpstr>
      <vt:lpstr>Contents</vt:lpstr>
      <vt:lpstr>High Performance Computing</vt:lpstr>
      <vt:lpstr>Architecture</vt:lpstr>
      <vt:lpstr>System Software</vt:lpstr>
      <vt:lpstr>Web based application </vt:lpstr>
      <vt:lpstr>PowerPoint Presentation</vt:lpstr>
      <vt:lpstr>Frontend PHP with embedded HTML</vt:lpstr>
      <vt:lpstr>PuTTY</vt:lpstr>
      <vt:lpstr>PBS Shell Commands</vt:lpstr>
      <vt:lpstr>Torque</vt:lpstr>
      <vt:lpstr>Work flow</vt:lpstr>
      <vt:lpstr>PBS Resources</vt:lpstr>
      <vt:lpstr>PowerPoint Presentation</vt:lpstr>
      <vt:lpstr>Shell in PHP</vt:lpstr>
      <vt:lpstr>PowerPoint Presentation</vt:lpstr>
      <vt:lpstr>PowerPoint Presentation</vt:lpstr>
      <vt:lpstr>PowerPoint Presentation</vt:lpstr>
      <vt:lpstr>User Specific</vt:lpstr>
      <vt:lpstr>User Specific in Detail</vt:lpstr>
      <vt:lpstr>User Specific in Detail</vt:lpstr>
      <vt:lpstr>PowerPoint Presentation</vt:lpstr>
      <vt:lpstr>PowerPoint Presentation</vt:lpstr>
      <vt:lpstr>Java Script software validation</vt:lpstr>
      <vt:lpstr>Outcomes</vt:lpstr>
      <vt:lpstr>User Specific in qdel</vt:lpstr>
      <vt:lpstr>PHP exec() in qdel</vt:lpstr>
      <vt:lpstr>Eliminating PuTTy.exe by qdel</vt:lpstr>
      <vt:lpstr>Eliminating PuTTy.exe by qdel</vt:lpstr>
      <vt:lpstr>Delete Handling</vt:lpstr>
      <vt:lpstr>User Specific in qhold</vt:lpstr>
      <vt:lpstr>qhold Handling</vt:lpstr>
      <vt:lpstr>User Specific in qrls</vt:lpstr>
      <vt:lpstr>Fetching Abaqus licenses monitoring from another server</vt:lpstr>
      <vt:lpstr>Migration of Web application</vt:lpstr>
      <vt:lpstr>PowerPoint Presentation</vt:lpstr>
      <vt:lpstr>Errors after migration</vt:lpstr>
      <vt:lpstr>Unit Testing &amp;Regression Testing</vt:lpstr>
      <vt:lpstr>Conclusion</vt:lpstr>
      <vt:lpstr>References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Shruti</dc:creator>
  <cp:lastModifiedBy>Shruti</cp:lastModifiedBy>
  <cp:revision>108</cp:revision>
  <dcterms:created xsi:type="dcterms:W3CDTF">2016-01-21T12:44:07Z</dcterms:created>
  <dcterms:modified xsi:type="dcterms:W3CDTF">2016-02-15T11:18:58Z</dcterms:modified>
</cp:coreProperties>
</file>